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83"/>
  </p:notesMasterIdLst>
  <p:sldIdLst>
    <p:sldId id="443" r:id="rId6"/>
    <p:sldId id="257" r:id="rId7"/>
    <p:sldId id="553" r:id="rId8"/>
    <p:sldId id="410" r:id="rId9"/>
    <p:sldId id="765" r:id="rId10"/>
    <p:sldId id="766" r:id="rId11"/>
    <p:sldId id="767" r:id="rId12"/>
    <p:sldId id="768" r:id="rId13"/>
    <p:sldId id="769" r:id="rId14"/>
    <p:sldId id="770" r:id="rId15"/>
    <p:sldId id="771" r:id="rId16"/>
    <p:sldId id="772" r:id="rId17"/>
    <p:sldId id="773" r:id="rId18"/>
    <p:sldId id="774" r:id="rId19"/>
    <p:sldId id="775" r:id="rId20"/>
    <p:sldId id="776" r:id="rId21"/>
    <p:sldId id="777" r:id="rId22"/>
    <p:sldId id="778" r:id="rId23"/>
    <p:sldId id="779" r:id="rId24"/>
    <p:sldId id="780" r:id="rId25"/>
    <p:sldId id="781" r:id="rId26"/>
    <p:sldId id="783" r:id="rId27"/>
    <p:sldId id="782" r:id="rId28"/>
    <p:sldId id="785" r:id="rId29"/>
    <p:sldId id="784" r:id="rId30"/>
    <p:sldId id="786" r:id="rId31"/>
    <p:sldId id="788" r:id="rId32"/>
    <p:sldId id="789" r:id="rId33"/>
    <p:sldId id="787" r:id="rId34"/>
    <p:sldId id="689" r:id="rId35"/>
    <p:sldId id="792" r:id="rId36"/>
    <p:sldId id="793" r:id="rId37"/>
    <p:sldId id="764" r:id="rId38"/>
    <p:sldId id="795" r:id="rId39"/>
    <p:sldId id="796" r:id="rId40"/>
    <p:sldId id="797" r:id="rId41"/>
    <p:sldId id="798" r:id="rId42"/>
    <p:sldId id="799" r:id="rId43"/>
    <p:sldId id="800" r:id="rId44"/>
    <p:sldId id="825" r:id="rId45"/>
    <p:sldId id="826" r:id="rId46"/>
    <p:sldId id="827" r:id="rId47"/>
    <p:sldId id="828" r:id="rId48"/>
    <p:sldId id="829" r:id="rId49"/>
    <p:sldId id="832" r:id="rId50"/>
    <p:sldId id="830" r:id="rId51"/>
    <p:sldId id="831" r:id="rId52"/>
    <p:sldId id="801" r:id="rId53"/>
    <p:sldId id="802" r:id="rId54"/>
    <p:sldId id="803" r:id="rId55"/>
    <p:sldId id="809" r:id="rId56"/>
    <p:sldId id="804" r:id="rId57"/>
    <p:sldId id="805" r:id="rId58"/>
    <p:sldId id="806" r:id="rId59"/>
    <p:sldId id="807" r:id="rId60"/>
    <p:sldId id="811" r:id="rId61"/>
    <p:sldId id="812" r:id="rId62"/>
    <p:sldId id="813" r:id="rId63"/>
    <p:sldId id="808" r:id="rId64"/>
    <p:sldId id="810" r:id="rId65"/>
    <p:sldId id="814" r:id="rId66"/>
    <p:sldId id="815" r:id="rId67"/>
    <p:sldId id="816" r:id="rId68"/>
    <p:sldId id="817" r:id="rId69"/>
    <p:sldId id="818" r:id="rId70"/>
    <p:sldId id="819" r:id="rId71"/>
    <p:sldId id="820" r:id="rId72"/>
    <p:sldId id="821" r:id="rId73"/>
    <p:sldId id="822" r:id="rId74"/>
    <p:sldId id="823" r:id="rId75"/>
    <p:sldId id="824" r:id="rId76"/>
    <p:sldId id="833" r:id="rId77"/>
    <p:sldId id="834" r:id="rId78"/>
    <p:sldId id="835" r:id="rId79"/>
    <p:sldId id="836" r:id="rId80"/>
    <p:sldId id="837" r:id="rId81"/>
    <p:sldId id="278" r:id="rId82"/>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B40000"/>
    <a:srgbClr val="7FA3CF"/>
    <a:srgbClr val="3F7FFF"/>
    <a:srgbClr val="6F93DB"/>
    <a:srgbClr val="3366CC"/>
    <a:srgbClr val="6D9EFF"/>
    <a:srgbClr val="538CFF"/>
    <a:srgbClr val="6699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94690"/>
  </p:normalViewPr>
  <p:slideViewPr>
    <p:cSldViewPr>
      <p:cViewPr varScale="1">
        <p:scale>
          <a:sx n="62" d="100"/>
          <a:sy n="62" d="100"/>
        </p:scale>
        <p:origin x="420" y="44"/>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03:18:22.947"/>
    </inkml:context>
    <inkml:brush xml:id="br0">
      <inkml:brushProperty name="width" value="0.08571" units="cm"/>
      <inkml:brushProperty name="height" value="0.08571" units="cm"/>
    </inkml:brush>
  </inkml:definitions>
  <inkml:trace contextRef="#ctx0" brushRef="#br0">12 60 14854,'-6'-33'0,"1"7"0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03:19:00.257"/>
    </inkml:context>
    <inkml:brush xml:id="br0">
      <inkml:brushProperty name="width" value="0.08571" units="cm"/>
      <inkml:brushProperty name="height" value="0.08571" units="cm"/>
    </inkml:brush>
  </inkml:definitions>
  <inkml:trace contextRef="#ctx0" brushRef="#br0">264 261 18709,'-29'-91'2353,"4"15"-1782,13 62 45,1-1-201,-5 4-101,-1-1 22,-5 2-56,-3 2-34,-3 3-66,3-1 44,4 4-123,7 0-23,5 1-55,3 1-12,3 0-123,2 0 101,1-2 22,0 1-33,0-1 22,0 1-2208,0 0 538,5 0-346,2 1-1133,7 4 3149,-3-1 0,-3 1 0,-4-2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03:22:32.491"/>
    </inkml:context>
    <inkml:brush xml:id="br0">
      <inkml:brushProperty name="width" value="0.05" units="cm"/>
      <inkml:brushProperty name="height" value="0.0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03:18:22.947"/>
    </inkml:context>
    <inkml:brush xml:id="br0">
      <inkml:brushProperty name="width" value="0.08571" units="cm"/>
      <inkml:brushProperty name="height" value="0.08571" units="cm"/>
    </inkml:brush>
  </inkml:definitions>
  <inkml:trace contextRef="#ctx0" brushRef="#br0">12 60 14854,'-6'-33'0,"1"7"0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03:19:00.257"/>
    </inkml:context>
    <inkml:brush xml:id="br0">
      <inkml:brushProperty name="width" value="0.08571" units="cm"/>
      <inkml:brushProperty name="height" value="0.08571" units="cm"/>
    </inkml:brush>
  </inkml:definitions>
  <inkml:trace contextRef="#ctx0" brushRef="#br0">264 261 18709,'-29'-91'2353,"4"15"-1782,13 62 45,1-1-201,-5 4-101,-1-1 22,-5 2-56,-3 2-34,-3 3-66,3-1 44,4 4-123,7 0-23,5 1-55,3 1-12,3 0-123,2 0 101,1-2 22,0 1-33,0-1 22,0 1-2208,0 0 538,5 0-346,2 1-1133,7 4 3149,-3-1 0,-3 1 0,-4-2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5T03:22:32.491"/>
    </inkml:context>
    <inkml:brush xml:id="br0">
      <inkml:brushProperty name="width" value="0.05" units="cm"/>
      <inkml:brushProperty name="height" value="0.0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9/10/2025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cstate="print"/>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7443-035D-4263-A7FA-C4F2145FEE00}" type="datetimeFigureOut">
              <a:rPr lang="en-IN" smtClean="0"/>
              <a:t>10-09-2025</a:t>
            </a:fld>
            <a:endParaRPr lang="en-IN" dirty="0"/>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269"/>
            <a:ext cx="14630400" cy="8225062"/>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2366346" y="7088429"/>
            <a:ext cx="1580083" cy="5391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120"/>
          </a:p>
        </p:txBody>
      </p:sp>
    </p:spTree>
    <p:extLst>
      <p:ext uri="{BB962C8B-B14F-4D97-AF65-F5344CB8AC3E}">
        <p14:creationId xmlns:p14="http://schemas.microsoft.com/office/powerpoint/2010/main" val="2447262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10-09-2025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BABD7640-3F72-24D1-7443-2282E8CF1706}"/>
              </a:ext>
            </a:extLst>
          </p:cNvPr>
          <p:cNvSpPr/>
          <p:nvPr userDrawn="1"/>
        </p:nvSpPr>
        <p:spPr>
          <a:xfrm flipV="1">
            <a:off x="0" y="324199"/>
            <a:ext cx="14630400" cy="54863"/>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pic>
        <p:nvPicPr>
          <p:cNvPr id="9" name="Picture 8">
            <a:extLst>
              <a:ext uri="{FF2B5EF4-FFF2-40B4-BE49-F238E27FC236}">
                <a16:creationId xmlns:a16="http://schemas.microsoft.com/office/drawing/2014/main" id="{79A56E71-EFCF-9F91-A1BB-8FF373E9F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2890" y="7340756"/>
            <a:ext cx="2439977" cy="647358"/>
          </a:xfrm>
          <a:prstGeom prst="rect">
            <a:avLst/>
          </a:prstGeom>
        </p:spPr>
      </p:pic>
    </p:spTree>
    <p:extLst>
      <p:ext uri="{BB962C8B-B14F-4D97-AF65-F5344CB8AC3E}">
        <p14:creationId xmlns:p14="http://schemas.microsoft.com/office/powerpoint/2010/main" val="107795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5.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61" r:id="rId6"/>
    <p:sldLayoutId id="2147483762"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www.geeksforgeeks.org/computer-networks/user-datagram-protocol-udp/"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hyperlink" Target="https://www.geeksforgeeks.org/computer-networks/what-is-transmission-control-protocol-tcp/"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www.facebook.com/"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41" Type="http://schemas.openxmlformats.org/officeDocument/2006/relationships/image" Target="../media/image294.png"/><Relationship Id="rId3" Type="http://schemas.openxmlformats.org/officeDocument/2006/relationships/image" Target="../media/image126.png"/><Relationship Id="rId2" Type="http://schemas.openxmlformats.org/officeDocument/2006/relationships/customXml" Target="../ink/ink1.xml"/><Relationship Id="rId1" Type="http://schemas.openxmlformats.org/officeDocument/2006/relationships/slideLayout" Target="../slideLayouts/slideLayout10.xml"/><Relationship Id="rId6" Type="http://schemas.openxmlformats.org/officeDocument/2006/relationships/customXml" Target="../ink/ink3.xml"/><Relationship Id="rId5" Type="http://schemas.openxmlformats.org/officeDocument/2006/relationships/image" Target="../media/image127.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hyperlink" Target="https://www.geeksforgeeks.org/web-templates/the-internet-and-the-web/" TargetMode="Externa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hyperlink" Target="https://www.geeksforgeeks.org/computer-networks/simple-mail-transfer-protocol-smtp/" TargetMode="Externa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customXml" Target="../ink/ink4.xml"/><Relationship Id="rId1" Type="http://schemas.openxmlformats.org/officeDocument/2006/relationships/slideLayout" Target="../slideLayouts/slideLayout10.xml"/><Relationship Id="rId6" Type="http://schemas.openxmlformats.org/officeDocument/2006/relationships/customXml" Target="../ink/ink6.xml"/><Relationship Id="rId5" Type="http://schemas.openxmlformats.org/officeDocument/2006/relationships/image" Target="../media/image18.png"/><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hyperlink" Target="https://www.geeksforgeeks.org/linux-unix/7-best-mail-transfer-agents-mtas-for-linux/"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hyperlink" Target="https://www.geeksforgeeks.org/blogs/http-full-form/" TargetMode="External"/><Relationship Id="rId2" Type="http://schemas.openxmlformats.org/officeDocument/2006/relationships/hyperlink" Target="https://www.geeksforgeeks.org/javascript/what-is-url-uniform-resource-locator/" TargetMode="External"/><Relationship Id="rId1" Type="http://schemas.openxmlformats.org/officeDocument/2006/relationships/slideLayout" Target="../slideLayouts/slideLayout10.xml"/><Relationship Id="rId4" Type="http://schemas.openxmlformats.org/officeDocument/2006/relationships/hyperlink" Target="https://www.geeksforgeeks.org/html/html-introducti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4277783" y="1544286"/>
            <a:ext cx="5278248" cy="1503715"/>
          </a:xfrm>
          <a:prstGeom prst="rect">
            <a:avLst/>
          </a:prstGeom>
        </p:spPr>
      </p:pic>
      <p:sp>
        <p:nvSpPr>
          <p:cNvPr id="2" name="Title 11">
            <a:extLst>
              <a:ext uri="{FF2B5EF4-FFF2-40B4-BE49-F238E27FC236}">
                <a16:creationId xmlns:a16="http://schemas.microsoft.com/office/drawing/2014/main" id="{4BC8C0F5-CD55-C34B-BC34-EA9791EF5438}"/>
              </a:ext>
            </a:extLst>
          </p:cNvPr>
          <p:cNvSpPr txBox="1">
            <a:spLocks/>
          </p:cNvSpPr>
          <p:nvPr/>
        </p:nvSpPr>
        <p:spPr>
          <a:xfrm>
            <a:off x="1900260" y="3657600"/>
            <a:ext cx="10829879" cy="21001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0000"/>
                </a:solidFill>
                <a:latin typeface="Book Antiqua" panose="02040602050305030304" pitchFamily="18" charset="0"/>
              </a:rPr>
              <a:t>COMPUTER NETWORKS </a:t>
            </a:r>
            <a:br>
              <a:rPr lang="en-US" b="1" dirty="0">
                <a:solidFill>
                  <a:srgbClr val="FF0000"/>
                </a:solidFill>
                <a:latin typeface="Book Antiqua" panose="02040602050305030304" pitchFamily="18" charset="0"/>
              </a:rPr>
            </a:br>
            <a:r>
              <a:rPr lang="en-US" b="1" dirty="0">
                <a:solidFill>
                  <a:srgbClr val="FF0000"/>
                </a:solidFill>
                <a:latin typeface="Book Antiqua" panose="02040602050305030304" pitchFamily="18" charset="0"/>
              </a:rPr>
              <a:t>M23DE0203</a:t>
            </a:r>
          </a:p>
          <a:p>
            <a:r>
              <a:rPr lang="en-US" sz="3600" b="1" dirty="0">
                <a:solidFill>
                  <a:srgbClr val="FF0000"/>
                </a:solidFill>
                <a:latin typeface="Book Antiqua" panose="02040602050305030304" pitchFamily="18" charset="0"/>
              </a:rPr>
              <a:t>UNIT-IV</a:t>
            </a:r>
            <a:endParaRPr lang="en-IN" sz="3600" dirty="0">
              <a:solidFill>
                <a:srgbClr val="FF0000"/>
              </a:solidFill>
              <a:latin typeface="Book Antiqua" panose="02040602050305030304" pitchFamily="18" charset="0"/>
            </a:endParaRPr>
          </a:p>
        </p:txBody>
      </p:sp>
      <p:sp>
        <p:nvSpPr>
          <p:cNvPr id="4" name="Text Placeholder 2">
            <a:extLst>
              <a:ext uri="{FF2B5EF4-FFF2-40B4-BE49-F238E27FC236}">
                <a16:creationId xmlns:a16="http://schemas.microsoft.com/office/drawing/2014/main" id="{6CC8791C-0D5C-522A-3C1C-28BCB8343463}"/>
              </a:ext>
            </a:extLst>
          </p:cNvPr>
          <p:cNvSpPr txBox="1">
            <a:spLocks/>
          </p:cNvSpPr>
          <p:nvPr/>
        </p:nvSpPr>
        <p:spPr bwMode="gray">
          <a:xfrm>
            <a:off x="1900260" y="6163319"/>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School of CSA/ MCA-  2</a:t>
            </a:r>
            <a:r>
              <a:rPr lang="en-US" baseline="30000" dirty="0"/>
              <a:t>nd</a:t>
            </a:r>
            <a:r>
              <a:rPr lang="en-US" dirty="0"/>
              <a:t> Semester </a:t>
            </a:r>
          </a:p>
        </p:txBody>
      </p:sp>
      <p:sp>
        <p:nvSpPr>
          <p:cNvPr id="5" name="Text Placeholder 2">
            <a:extLst>
              <a:ext uri="{FF2B5EF4-FFF2-40B4-BE49-F238E27FC236}">
                <a16:creationId xmlns:a16="http://schemas.microsoft.com/office/drawing/2014/main" id="{AE2E5BF0-9A77-77E9-7F05-F5BA3DD458E0}"/>
              </a:ext>
            </a:extLst>
          </p:cNvPr>
          <p:cNvSpPr txBox="1">
            <a:spLocks/>
          </p:cNvSpPr>
          <p:nvPr/>
        </p:nvSpPr>
        <p:spPr bwMode="gray">
          <a:xfrm>
            <a:off x="1900260" y="6571306"/>
            <a:ext cx="7716428"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Nagaraj C</a:t>
            </a:r>
          </a:p>
        </p:txBody>
      </p:sp>
    </p:spTree>
    <p:extLst>
      <p:ext uri="{BB962C8B-B14F-4D97-AF65-F5344CB8AC3E}">
        <p14:creationId xmlns:p14="http://schemas.microsoft.com/office/powerpoint/2010/main" val="409669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783BA-63F5-69B4-7F03-715AA9DD89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C4C665-BA1C-84AE-8D6E-E5374327DA56}"/>
              </a:ext>
            </a:extLst>
          </p:cNvPr>
          <p:cNvSpPr>
            <a:spLocks noGrp="1"/>
          </p:cNvSpPr>
          <p:nvPr>
            <p:ph type="title"/>
          </p:nvPr>
        </p:nvSpPr>
        <p:spPr>
          <a:xfrm>
            <a:off x="798520" y="116406"/>
            <a:ext cx="11281319" cy="1005842"/>
          </a:xfrm>
        </p:spPr>
        <p:txBody>
          <a:bodyPr/>
          <a:lstStyle/>
          <a:p>
            <a:r>
              <a:rPr lang="en-US" b="1" dirty="0">
                <a:solidFill>
                  <a:srgbClr val="FF0000"/>
                </a:solidFill>
              </a:rPr>
              <a:t>Services Offered by Transport Layer</a:t>
            </a: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2B8998E6-8566-C4A9-4556-41FECCC9E57B}"/>
              </a:ext>
            </a:extLst>
          </p:cNvPr>
          <p:cNvSpPr>
            <a:spLocks noGrp="1"/>
          </p:cNvSpPr>
          <p:nvPr>
            <p:ph type="body" sz="quarter" idx="17"/>
          </p:nvPr>
        </p:nvSpPr>
        <p:spPr>
          <a:xfrm>
            <a:off x="798520" y="762000"/>
            <a:ext cx="13719720" cy="5986815"/>
          </a:xfrm>
        </p:spPr>
        <p:txBody>
          <a:bodyPr/>
          <a:lstStyle/>
          <a:p>
            <a:pPr marL="0" indent="0" fontAlgn="base">
              <a:buNone/>
            </a:pPr>
            <a:r>
              <a:rPr lang="en-US" b="1" dirty="0">
                <a:solidFill>
                  <a:srgbClr val="FF0000"/>
                </a:solidFill>
              </a:rPr>
              <a:t>5.Connection Termination</a:t>
            </a:r>
          </a:p>
          <a:p>
            <a:pPr fontAlgn="base"/>
            <a:r>
              <a:rPr lang="en-US" dirty="0"/>
              <a:t>In a TCP connection, we have two types of termination mechanisms:</a:t>
            </a:r>
          </a:p>
          <a:p>
            <a:pPr fontAlgn="base"/>
            <a:r>
              <a:rPr lang="en-US" dirty="0"/>
              <a:t>In the Graceful connection release, the connection is open until both parties have closed their sides of the connection.</a:t>
            </a:r>
          </a:p>
          <a:p>
            <a:pPr fontAlgn="base"/>
            <a:r>
              <a:rPr lang="en-US" dirty="0"/>
              <a:t>In an unexpected connection release, either one TCP entity is forced to close the connection, or one user closes both directions of data transfer.</a:t>
            </a:r>
          </a:p>
          <a:p>
            <a:pPr marL="0" indent="0" fontAlgn="base">
              <a:buNone/>
            </a:pPr>
            <a:r>
              <a:rPr lang="en-US" b="1" dirty="0">
                <a:solidFill>
                  <a:srgbClr val="FF0000"/>
                </a:solidFill>
              </a:rPr>
              <a:t>6. Reliable Data Delivery</a:t>
            </a:r>
          </a:p>
          <a:p>
            <a:pPr algn="just" fontAlgn="base"/>
            <a:r>
              <a:rPr lang="en-US" dirty="0"/>
              <a:t>The transport layer checks for errors in the messages coming from the application layer by using error detection codes, and computing checksums, it checks whether the received data is not corrupted and uses the ACK and NACK services to inform the sender if the data has arrived or not and checks for the integrity of data.</a:t>
            </a:r>
          </a:p>
          <a:p>
            <a:pPr marL="0" lvl="0" indent="0">
              <a:buNone/>
            </a:pPr>
            <a:endParaRPr lang="en-IN" dirty="0"/>
          </a:p>
        </p:txBody>
      </p:sp>
    </p:spTree>
    <p:extLst>
      <p:ext uri="{BB962C8B-B14F-4D97-AF65-F5344CB8AC3E}">
        <p14:creationId xmlns:p14="http://schemas.microsoft.com/office/powerpoint/2010/main" val="3528196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9DB2B-A622-5106-DF3C-E4DDEAF9AA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F1DF63-779A-05C1-52C3-B6A51212C5D8}"/>
              </a:ext>
            </a:extLst>
          </p:cNvPr>
          <p:cNvSpPr>
            <a:spLocks noGrp="1"/>
          </p:cNvSpPr>
          <p:nvPr>
            <p:ph type="title"/>
          </p:nvPr>
        </p:nvSpPr>
        <p:spPr>
          <a:xfrm>
            <a:off x="798520" y="116406"/>
            <a:ext cx="12460280" cy="1005842"/>
          </a:xfrm>
        </p:spPr>
        <p:txBody>
          <a:bodyPr/>
          <a:lstStyle/>
          <a:p>
            <a:br>
              <a:rPr lang="en-US" b="1" dirty="0">
                <a:solidFill>
                  <a:srgbClr val="FF0000"/>
                </a:solidFill>
              </a:rPr>
            </a:br>
            <a:r>
              <a:rPr lang="en-US" b="1" dirty="0">
                <a:solidFill>
                  <a:srgbClr val="FF0000"/>
                </a:solidFill>
              </a:rPr>
              <a:t>What are the elements of Transport Protocol?</a:t>
            </a:r>
            <a:br>
              <a:rPr lang="en-US" b="1" dirty="0"/>
            </a:b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188309A5-CE74-DD14-DC86-F230B4805372}"/>
              </a:ext>
            </a:extLst>
          </p:cNvPr>
          <p:cNvSpPr>
            <a:spLocks noGrp="1"/>
          </p:cNvSpPr>
          <p:nvPr>
            <p:ph type="body" sz="quarter" idx="17"/>
          </p:nvPr>
        </p:nvSpPr>
        <p:spPr>
          <a:xfrm>
            <a:off x="798520" y="762000"/>
            <a:ext cx="13719720" cy="5986815"/>
          </a:xfrm>
        </p:spPr>
        <p:txBody>
          <a:bodyPr/>
          <a:lstStyle/>
          <a:p>
            <a:pPr marL="0" lvl="0" indent="0" algn="just">
              <a:buNone/>
            </a:pPr>
            <a:r>
              <a:rPr lang="en-US" dirty="0"/>
              <a:t>To establish a reliable service between two machines on a network, transport protocols are implemented, which somehow resembles the data link protocols implemented at layer 2. </a:t>
            </a:r>
          </a:p>
          <a:p>
            <a:pPr marL="0" lvl="0" indent="0" algn="just">
              <a:buNone/>
            </a:pPr>
            <a:r>
              <a:rPr lang="en-US" dirty="0"/>
              <a:t>The major difference lies in the fact that the data link layer uses a physical channel between two routers while the transport layer uses a subnet.</a:t>
            </a:r>
          </a:p>
          <a:p>
            <a:pPr marL="0" indent="0">
              <a:buNone/>
            </a:pPr>
            <a:r>
              <a:rPr lang="en-US" dirty="0">
                <a:solidFill>
                  <a:srgbClr val="FF0000"/>
                </a:solidFill>
              </a:rPr>
              <a:t>Types of Service</a:t>
            </a:r>
          </a:p>
          <a:p>
            <a:pPr marL="0" indent="0" algn="just">
              <a:buNone/>
            </a:pPr>
            <a:r>
              <a:rPr lang="en-US" dirty="0"/>
              <a:t>The </a:t>
            </a:r>
            <a:r>
              <a:rPr lang="en-US" b="1" dirty="0"/>
              <a:t>transport layer</a:t>
            </a:r>
            <a:r>
              <a:rPr lang="en-US" dirty="0"/>
              <a:t> also determines the type of service provided to the users from the </a:t>
            </a:r>
            <a:r>
              <a:rPr lang="en-US" b="1" dirty="0"/>
              <a:t>session layer</a:t>
            </a:r>
            <a:r>
              <a:rPr lang="en-US" dirty="0"/>
              <a:t>. An error-free point-to-point communication to deliver messages in the order in which they were transmitted is one of the key functions of the transport layer.</a:t>
            </a:r>
          </a:p>
          <a:p>
            <a:pPr marL="0" lvl="0" indent="0" algn="just">
              <a:buNone/>
            </a:pPr>
            <a:endParaRPr lang="en-IN" dirty="0"/>
          </a:p>
        </p:txBody>
      </p:sp>
    </p:spTree>
    <p:extLst>
      <p:ext uri="{BB962C8B-B14F-4D97-AF65-F5344CB8AC3E}">
        <p14:creationId xmlns:p14="http://schemas.microsoft.com/office/powerpoint/2010/main" val="92320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EA86-9CD4-8083-1C10-9FB64B5AA5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8CE1DC-4E60-D651-73BF-CD31C8BF126E}"/>
              </a:ext>
            </a:extLst>
          </p:cNvPr>
          <p:cNvSpPr>
            <a:spLocks noGrp="1"/>
          </p:cNvSpPr>
          <p:nvPr>
            <p:ph type="title"/>
          </p:nvPr>
        </p:nvSpPr>
        <p:spPr>
          <a:xfrm>
            <a:off x="798520" y="116406"/>
            <a:ext cx="12460280" cy="1005842"/>
          </a:xfrm>
        </p:spPr>
        <p:txBody>
          <a:bodyPr/>
          <a:lstStyle/>
          <a:p>
            <a:br>
              <a:rPr lang="en-US" b="1" dirty="0">
                <a:solidFill>
                  <a:srgbClr val="FF0000"/>
                </a:solidFill>
              </a:rPr>
            </a:br>
            <a:r>
              <a:rPr lang="en-US" b="1" dirty="0">
                <a:solidFill>
                  <a:srgbClr val="FF0000"/>
                </a:solidFill>
              </a:rPr>
              <a:t>What are the elements of Transport Protocol?</a:t>
            </a:r>
            <a:br>
              <a:rPr lang="en-US" b="1" dirty="0"/>
            </a:b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59841BDA-A212-AFC7-EB1C-CEE7E1AD4751}"/>
              </a:ext>
            </a:extLst>
          </p:cNvPr>
          <p:cNvSpPr>
            <a:spLocks noGrp="1"/>
          </p:cNvSpPr>
          <p:nvPr>
            <p:ph type="body" sz="quarter" idx="17"/>
          </p:nvPr>
        </p:nvSpPr>
        <p:spPr>
          <a:xfrm>
            <a:off x="798520" y="762000"/>
            <a:ext cx="13719720" cy="5986815"/>
          </a:xfrm>
        </p:spPr>
        <p:txBody>
          <a:bodyPr/>
          <a:lstStyle/>
          <a:p>
            <a:pPr marL="0" indent="0" algn="just">
              <a:buNone/>
            </a:pPr>
            <a:r>
              <a:rPr lang="en-US" dirty="0">
                <a:solidFill>
                  <a:srgbClr val="FF0000"/>
                </a:solidFill>
              </a:rPr>
              <a:t>Error Control</a:t>
            </a:r>
          </a:p>
          <a:p>
            <a:pPr marL="0" indent="0" algn="just">
              <a:buNone/>
            </a:pPr>
            <a:r>
              <a:rPr lang="en-US" b="1" dirty="0"/>
              <a:t>Error detection</a:t>
            </a:r>
            <a:r>
              <a:rPr lang="en-US" dirty="0"/>
              <a:t> and error recovery are an integral part of reliable service, and therefore they are necessary to perform error control mechanisms on an end-to-end basis. To control errors from lost or duplicate segments, the transport layer enables unique segment sequence numbers to the different packets of the message, creating virtual circuits, allowing only one virtual circuit per session.</a:t>
            </a:r>
          </a:p>
          <a:p>
            <a:pPr marL="0" indent="0" algn="just">
              <a:buNone/>
            </a:pPr>
            <a:r>
              <a:rPr lang="en-US" dirty="0">
                <a:solidFill>
                  <a:srgbClr val="FF0000"/>
                </a:solidFill>
              </a:rPr>
              <a:t>Flow Control</a:t>
            </a:r>
          </a:p>
          <a:p>
            <a:pPr marL="0" indent="0" algn="just">
              <a:buNone/>
            </a:pPr>
            <a:r>
              <a:rPr lang="en-US" dirty="0"/>
              <a:t>The underlying rule of flow control is to maintain a synergy between a fast process and a slow process. The transport layer enables a fast process to keep pace with a slow one. Acknowledgements are sent back to manage end-to-end flow control. Go back N algorithms are used to request retransmission of packets starting with packet number N. Selective Repeat is used to request specific packets to be retransmitted.</a:t>
            </a:r>
          </a:p>
          <a:p>
            <a:pPr marL="0" lvl="0" indent="0" algn="just">
              <a:buNone/>
            </a:pPr>
            <a:endParaRPr lang="en-IN" dirty="0"/>
          </a:p>
        </p:txBody>
      </p:sp>
    </p:spTree>
    <p:extLst>
      <p:ext uri="{BB962C8B-B14F-4D97-AF65-F5344CB8AC3E}">
        <p14:creationId xmlns:p14="http://schemas.microsoft.com/office/powerpoint/2010/main" val="187860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84335-EE95-0423-02DF-1D8337677C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A8B0A6-5334-7B39-E1E8-9C0D285A7071}"/>
              </a:ext>
            </a:extLst>
          </p:cNvPr>
          <p:cNvSpPr>
            <a:spLocks noGrp="1"/>
          </p:cNvSpPr>
          <p:nvPr>
            <p:ph type="title"/>
          </p:nvPr>
        </p:nvSpPr>
        <p:spPr>
          <a:xfrm>
            <a:off x="798520" y="116406"/>
            <a:ext cx="12460280" cy="1005842"/>
          </a:xfrm>
        </p:spPr>
        <p:txBody>
          <a:bodyPr/>
          <a:lstStyle/>
          <a:p>
            <a:br>
              <a:rPr lang="en-US" b="1" dirty="0">
                <a:solidFill>
                  <a:srgbClr val="FF0000"/>
                </a:solidFill>
              </a:rPr>
            </a:br>
            <a:r>
              <a:rPr lang="en-US" b="1" dirty="0">
                <a:solidFill>
                  <a:srgbClr val="FF0000"/>
                </a:solidFill>
              </a:rPr>
              <a:t>What are the elements of Transport Protocol?</a:t>
            </a:r>
            <a:br>
              <a:rPr lang="en-US" b="1" dirty="0"/>
            </a:b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C606C680-E79F-6995-51EA-AC78B2C92D93}"/>
              </a:ext>
            </a:extLst>
          </p:cNvPr>
          <p:cNvSpPr>
            <a:spLocks noGrp="1"/>
          </p:cNvSpPr>
          <p:nvPr>
            <p:ph type="body" sz="quarter" idx="17"/>
          </p:nvPr>
        </p:nvSpPr>
        <p:spPr>
          <a:xfrm>
            <a:off x="798520" y="762000"/>
            <a:ext cx="13719720" cy="5986815"/>
          </a:xfrm>
        </p:spPr>
        <p:txBody>
          <a:bodyPr/>
          <a:lstStyle/>
          <a:p>
            <a:pPr marL="0" indent="0">
              <a:buNone/>
            </a:pPr>
            <a:r>
              <a:rPr lang="en-US" dirty="0">
                <a:solidFill>
                  <a:srgbClr val="FF0000"/>
                </a:solidFill>
              </a:rPr>
              <a:t>Connection Establishment/Release</a:t>
            </a:r>
          </a:p>
          <a:p>
            <a:pPr marL="0" indent="0">
              <a:buNone/>
            </a:pPr>
            <a:r>
              <a:rPr lang="en-US" dirty="0"/>
              <a:t>The transport layer creates and releases the connection across the network. This includes a naming mechanism so that a process on one machine can indicate with whom it wishes to communicate. The transport layer enables us to establish and delete connections across the network to multiplex several message streams onto one communication channel.</a:t>
            </a:r>
          </a:p>
          <a:p>
            <a:pPr marL="0" indent="0">
              <a:buNone/>
            </a:pPr>
            <a:r>
              <a:rPr lang="en-US" dirty="0">
                <a:solidFill>
                  <a:srgbClr val="FF0000"/>
                </a:solidFill>
              </a:rPr>
              <a:t>Multiplexing/De multiplexing</a:t>
            </a:r>
          </a:p>
          <a:p>
            <a:pPr marL="0" indent="0">
              <a:buNone/>
            </a:pPr>
            <a:r>
              <a:rPr lang="en-US" dirty="0"/>
              <a:t>The transport layer establishes a separate network connection for each transport connection required by the session layer. To improve throughput, the transport layer establishes multiple network connections. </a:t>
            </a:r>
          </a:p>
          <a:p>
            <a:pPr marL="0" indent="0">
              <a:buNone/>
            </a:pPr>
            <a:r>
              <a:rPr lang="en-US" dirty="0"/>
              <a:t>When several connections are multiplexed, they call for demultiplexing at the receiving end. </a:t>
            </a:r>
          </a:p>
        </p:txBody>
      </p:sp>
    </p:spTree>
    <p:extLst>
      <p:ext uri="{BB962C8B-B14F-4D97-AF65-F5344CB8AC3E}">
        <p14:creationId xmlns:p14="http://schemas.microsoft.com/office/powerpoint/2010/main" val="24399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E428A-8B03-A80E-E43F-1603D2A3776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53B1106-1E1B-AD19-DF83-94C712D7448F}"/>
              </a:ext>
            </a:extLst>
          </p:cNvPr>
          <p:cNvSpPr>
            <a:spLocks noGrp="1"/>
          </p:cNvSpPr>
          <p:nvPr>
            <p:ph type="title"/>
          </p:nvPr>
        </p:nvSpPr>
        <p:spPr>
          <a:xfrm>
            <a:off x="798520" y="116406"/>
            <a:ext cx="12460280" cy="1005842"/>
          </a:xfrm>
        </p:spPr>
        <p:txBody>
          <a:bodyPr/>
          <a:lstStyle/>
          <a:p>
            <a:br>
              <a:rPr lang="en-US" b="1" dirty="0">
                <a:solidFill>
                  <a:srgbClr val="FF0000"/>
                </a:solidFill>
              </a:rPr>
            </a:br>
            <a:r>
              <a:rPr lang="en-US" b="1" dirty="0">
                <a:solidFill>
                  <a:srgbClr val="FF0000"/>
                </a:solidFill>
              </a:rPr>
              <a:t>What are the elements of Transport Protocol?</a:t>
            </a:r>
            <a:br>
              <a:rPr lang="en-US" b="1" dirty="0"/>
            </a:b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7F58E7CF-6E25-59E2-67E4-65F32A0C06CC}"/>
              </a:ext>
            </a:extLst>
          </p:cNvPr>
          <p:cNvSpPr>
            <a:spLocks noGrp="1"/>
          </p:cNvSpPr>
          <p:nvPr>
            <p:ph type="body" sz="quarter" idx="17"/>
          </p:nvPr>
        </p:nvSpPr>
        <p:spPr>
          <a:xfrm>
            <a:off x="798520" y="762000"/>
            <a:ext cx="13719720" cy="5986815"/>
          </a:xfrm>
        </p:spPr>
        <p:txBody>
          <a:bodyPr/>
          <a:lstStyle/>
          <a:p>
            <a:pPr marL="0" indent="0" algn="just">
              <a:buNone/>
            </a:pPr>
            <a:r>
              <a:rPr lang="en-US" dirty="0">
                <a:solidFill>
                  <a:srgbClr val="FF0000"/>
                </a:solidFill>
              </a:rPr>
              <a:t>Fragmentation and re-assembly</a:t>
            </a:r>
          </a:p>
          <a:p>
            <a:pPr marL="0" indent="0" algn="just">
              <a:buNone/>
            </a:pPr>
            <a:r>
              <a:rPr lang="en-US" dirty="0"/>
              <a:t>When the transport layer receives a large message from the session layer, it breaks the message into smaller units depending upon the requirement. This process is called fragmentation. Thereafter, it is passed to the network layer. Conversely, when the transport layer acts as the receiving process, it reorders the pieces of a message before reassembling them into a message.</a:t>
            </a:r>
          </a:p>
          <a:p>
            <a:pPr marL="0" indent="0" algn="just">
              <a:buNone/>
            </a:pPr>
            <a:r>
              <a:rPr lang="en-US" dirty="0">
                <a:solidFill>
                  <a:srgbClr val="FF0000"/>
                </a:solidFill>
              </a:rPr>
              <a:t>Addressing</a:t>
            </a:r>
          </a:p>
          <a:p>
            <a:pPr marL="0" indent="0" algn="just">
              <a:buNone/>
            </a:pPr>
            <a:r>
              <a:rPr lang="en-US" dirty="0"/>
              <a:t>Transport Layer deals with addressing or labelling a frame. It also differentiates between a connection and a transaction. Connection identifiers are ports or sockets that label each frame, so the receiving device knows which process it has been sent from. This helps in keeping track of multiple-message conversations. Ports or sockets address multiple conservations in the same location.</a:t>
            </a:r>
          </a:p>
        </p:txBody>
      </p:sp>
    </p:spTree>
    <p:extLst>
      <p:ext uri="{BB962C8B-B14F-4D97-AF65-F5344CB8AC3E}">
        <p14:creationId xmlns:p14="http://schemas.microsoft.com/office/powerpoint/2010/main" val="178457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70257-25D9-102D-8736-5BCA713091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D2C473-3F18-A14A-0672-3E006040AEAD}"/>
              </a:ext>
            </a:extLst>
          </p:cNvPr>
          <p:cNvSpPr>
            <a:spLocks noGrp="1"/>
          </p:cNvSpPr>
          <p:nvPr>
            <p:ph type="title"/>
          </p:nvPr>
        </p:nvSpPr>
        <p:spPr>
          <a:xfrm>
            <a:off x="798520" y="116406"/>
            <a:ext cx="12460280" cy="1005842"/>
          </a:xfrm>
        </p:spPr>
        <p:txBody>
          <a:bodyPr/>
          <a:lstStyle/>
          <a:p>
            <a:br>
              <a:rPr lang="en-US" b="1" dirty="0">
                <a:solidFill>
                  <a:srgbClr val="FF0000"/>
                </a:solidFill>
              </a:rPr>
            </a:br>
            <a:r>
              <a:rPr lang="en-IN" b="1" dirty="0">
                <a:solidFill>
                  <a:srgbClr val="FF0000"/>
                </a:solidFill>
              </a:rPr>
              <a:t>Transport Layer Protocols</a:t>
            </a:r>
            <a:br>
              <a:rPr lang="en-IN" b="1" dirty="0"/>
            </a:br>
            <a:endParaRPr lang="en-IN" dirty="0"/>
          </a:p>
        </p:txBody>
      </p:sp>
      <p:sp>
        <p:nvSpPr>
          <p:cNvPr id="5" name="Text Placeholder 2">
            <a:extLst>
              <a:ext uri="{FF2B5EF4-FFF2-40B4-BE49-F238E27FC236}">
                <a16:creationId xmlns:a16="http://schemas.microsoft.com/office/drawing/2014/main" id="{52F342C6-B513-8048-A97C-A1B63BC9D6A7}"/>
              </a:ext>
            </a:extLst>
          </p:cNvPr>
          <p:cNvSpPr>
            <a:spLocks noGrp="1"/>
          </p:cNvSpPr>
          <p:nvPr>
            <p:ph type="body" sz="quarter" idx="17"/>
          </p:nvPr>
        </p:nvSpPr>
        <p:spPr>
          <a:xfrm>
            <a:off x="798520" y="762000"/>
            <a:ext cx="13719720" cy="5986815"/>
          </a:xfrm>
        </p:spPr>
        <p:txBody>
          <a:bodyPr/>
          <a:lstStyle/>
          <a:p>
            <a:pPr marL="0" indent="0" algn="just">
              <a:buNone/>
            </a:pPr>
            <a:r>
              <a:rPr lang="en-US" dirty="0"/>
              <a:t>The transport layer is the fourth layer in the OSI model and the second layer in the TCP/IP model. The transport layer provides with end to end connection between the source and the destination and reliable delivery of the services. Therefore transport layer is known as the end-to-end layer. </a:t>
            </a:r>
          </a:p>
          <a:p>
            <a:pPr marL="0" indent="0" algn="just">
              <a:buNone/>
            </a:pPr>
            <a:r>
              <a:rPr lang="en-US" dirty="0"/>
              <a:t>The transport layer takes the services from its upward layer which is the application layer and provides it to the network layer. Segment is the unit of data encapsulation at the transport layer.</a:t>
            </a:r>
          </a:p>
          <a:p>
            <a:pPr marL="0" indent="0" fontAlgn="base">
              <a:buNone/>
            </a:pPr>
            <a:r>
              <a:rPr lang="en-US" b="1" dirty="0">
                <a:solidFill>
                  <a:srgbClr val="FF0000"/>
                </a:solidFill>
              </a:rPr>
              <a:t>Functions of Transport Layer</a:t>
            </a:r>
          </a:p>
          <a:p>
            <a:pPr marL="540000" fontAlgn="base">
              <a:spcAft>
                <a:spcPts val="600"/>
              </a:spcAft>
            </a:pPr>
            <a:r>
              <a:rPr lang="en-US" dirty="0"/>
              <a:t>The process to process delivery</a:t>
            </a:r>
          </a:p>
          <a:p>
            <a:pPr marL="540000" fontAlgn="base">
              <a:spcAft>
                <a:spcPts val="600"/>
              </a:spcAft>
            </a:pPr>
            <a:r>
              <a:rPr lang="en-US" dirty="0"/>
              <a:t>End-to-end connection between devices</a:t>
            </a:r>
          </a:p>
          <a:p>
            <a:pPr marL="540000" fontAlgn="base">
              <a:spcAft>
                <a:spcPts val="600"/>
              </a:spcAft>
            </a:pPr>
            <a:r>
              <a:rPr lang="en-US" dirty="0"/>
              <a:t>Multiplexing and Demultiplexing</a:t>
            </a:r>
          </a:p>
          <a:p>
            <a:pPr marL="540000" fontAlgn="base">
              <a:spcAft>
                <a:spcPts val="600"/>
              </a:spcAft>
            </a:pPr>
            <a:r>
              <a:rPr lang="en-US" dirty="0"/>
              <a:t>Data integrity and error Correction</a:t>
            </a:r>
          </a:p>
          <a:p>
            <a:pPr marL="540000" fontAlgn="base">
              <a:spcAft>
                <a:spcPts val="600"/>
              </a:spcAft>
            </a:pPr>
            <a:r>
              <a:rPr lang="en-US" dirty="0"/>
              <a:t>Congestion Control</a:t>
            </a:r>
          </a:p>
          <a:p>
            <a:pPr marL="540000" fontAlgn="base">
              <a:spcAft>
                <a:spcPts val="600"/>
              </a:spcAft>
            </a:pPr>
            <a:r>
              <a:rPr lang="en-US" dirty="0"/>
              <a:t>Flow Control</a:t>
            </a:r>
          </a:p>
          <a:p>
            <a:pPr marL="0" indent="0" algn="just">
              <a:buNone/>
            </a:pPr>
            <a:endParaRPr lang="en-US" dirty="0"/>
          </a:p>
        </p:txBody>
      </p:sp>
    </p:spTree>
    <p:extLst>
      <p:ext uri="{BB962C8B-B14F-4D97-AF65-F5344CB8AC3E}">
        <p14:creationId xmlns:p14="http://schemas.microsoft.com/office/powerpoint/2010/main" val="158292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8BC8-A022-811B-47A6-D051EA15026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44EC4D-F29A-404C-0E11-274308947502}"/>
              </a:ext>
            </a:extLst>
          </p:cNvPr>
          <p:cNvSpPr>
            <a:spLocks noGrp="1"/>
          </p:cNvSpPr>
          <p:nvPr>
            <p:ph type="title"/>
          </p:nvPr>
        </p:nvSpPr>
        <p:spPr>
          <a:xfrm>
            <a:off x="798520" y="116406"/>
            <a:ext cx="12460280" cy="1005842"/>
          </a:xfrm>
        </p:spPr>
        <p:txBody>
          <a:bodyPr/>
          <a:lstStyle/>
          <a:p>
            <a:br>
              <a:rPr lang="en-US" b="1" dirty="0">
                <a:solidFill>
                  <a:srgbClr val="FF0000"/>
                </a:solidFill>
              </a:rPr>
            </a:br>
            <a:r>
              <a:rPr lang="en-IN" b="1" dirty="0">
                <a:solidFill>
                  <a:srgbClr val="FF0000"/>
                </a:solidFill>
              </a:rPr>
              <a:t>Transport Layer Protocols</a:t>
            </a:r>
            <a:br>
              <a:rPr lang="en-IN" b="1" dirty="0"/>
            </a:br>
            <a:endParaRPr lang="en-IN" dirty="0"/>
          </a:p>
        </p:txBody>
      </p:sp>
      <p:sp>
        <p:nvSpPr>
          <p:cNvPr id="5" name="Text Placeholder 2">
            <a:extLst>
              <a:ext uri="{FF2B5EF4-FFF2-40B4-BE49-F238E27FC236}">
                <a16:creationId xmlns:a16="http://schemas.microsoft.com/office/drawing/2014/main" id="{66F3C505-849C-8270-9D40-7503FFDFD42E}"/>
              </a:ext>
            </a:extLst>
          </p:cNvPr>
          <p:cNvSpPr>
            <a:spLocks noGrp="1"/>
          </p:cNvSpPr>
          <p:nvPr>
            <p:ph type="body" sz="quarter" idx="17"/>
          </p:nvPr>
        </p:nvSpPr>
        <p:spPr>
          <a:xfrm>
            <a:off x="811363" y="1028700"/>
            <a:ext cx="13719720" cy="5986815"/>
          </a:xfrm>
        </p:spPr>
        <p:txBody>
          <a:bodyPr/>
          <a:lstStyle/>
          <a:p>
            <a:pPr marL="0" indent="0" algn="just">
              <a:buNone/>
            </a:pPr>
            <a:r>
              <a:rPr lang="en-US" dirty="0"/>
              <a:t>The transport layer is represented majorly by TCP and UDP protocols. Today almost all operating systems support multiprocessing multi-user environments. This transport layer protocol provides connections to the individual ports. These ports are known as protocol ports. Transport layer protocols work above the IP protocols and deliver the data packets from IP serves to destination port and from the originating port to destination IP services. </a:t>
            </a:r>
          </a:p>
          <a:p>
            <a:pPr marL="0" indent="0" algn="just">
              <a:buNone/>
            </a:pPr>
            <a:endParaRPr lang="en-US" dirty="0"/>
          </a:p>
          <a:p>
            <a:pPr marL="0" indent="0" algn="just">
              <a:buNone/>
            </a:pPr>
            <a:endParaRPr lang="en-US" dirty="0"/>
          </a:p>
          <a:p>
            <a:pPr marL="0" indent="0" algn="just">
              <a:buNone/>
            </a:pPr>
            <a:endParaRPr lang="en-US" dirty="0"/>
          </a:p>
        </p:txBody>
      </p:sp>
      <p:pic>
        <p:nvPicPr>
          <p:cNvPr id="1028" name="Picture 4" descr="Transport Layer Protocols">
            <a:extLst>
              <a:ext uri="{FF2B5EF4-FFF2-40B4-BE49-F238E27FC236}">
                <a16:creationId xmlns:a16="http://schemas.microsoft.com/office/drawing/2014/main" id="{99D5BEDE-4D4A-E879-B053-34A3032D8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928358"/>
            <a:ext cx="9372600" cy="418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04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960F0-358D-B5CA-1D67-267327FE57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35981-07F0-F264-2A91-180A6C162089}"/>
              </a:ext>
            </a:extLst>
          </p:cNvPr>
          <p:cNvSpPr>
            <a:spLocks noGrp="1"/>
          </p:cNvSpPr>
          <p:nvPr>
            <p:ph type="title"/>
          </p:nvPr>
        </p:nvSpPr>
        <p:spPr>
          <a:xfrm>
            <a:off x="811363" y="152400"/>
            <a:ext cx="12460280" cy="1005842"/>
          </a:xfrm>
        </p:spPr>
        <p:txBody>
          <a:bodyPr/>
          <a:lstStyle/>
          <a:p>
            <a:br>
              <a:rPr lang="en-US" b="1" dirty="0">
                <a:solidFill>
                  <a:srgbClr val="FF0000"/>
                </a:solidFill>
              </a:rPr>
            </a:br>
            <a:r>
              <a:rPr lang="en-IN" b="1" dirty="0">
                <a:solidFill>
                  <a:srgbClr val="FF0000"/>
                </a:solidFill>
              </a:rPr>
              <a:t>Transport Layer Protocols-UDP</a:t>
            </a:r>
            <a:br>
              <a:rPr lang="en-IN" b="1" dirty="0"/>
            </a:br>
            <a:br>
              <a:rPr lang="en-IN" b="1" dirty="0"/>
            </a:br>
            <a:endParaRPr lang="en-IN" dirty="0"/>
          </a:p>
        </p:txBody>
      </p:sp>
      <p:sp>
        <p:nvSpPr>
          <p:cNvPr id="5" name="Text Placeholder 2">
            <a:extLst>
              <a:ext uri="{FF2B5EF4-FFF2-40B4-BE49-F238E27FC236}">
                <a16:creationId xmlns:a16="http://schemas.microsoft.com/office/drawing/2014/main" id="{5611F218-1FE7-D4C8-4C4F-EBCB8D1AE12C}"/>
              </a:ext>
            </a:extLst>
          </p:cNvPr>
          <p:cNvSpPr>
            <a:spLocks noGrp="1"/>
          </p:cNvSpPr>
          <p:nvPr>
            <p:ph type="body" sz="quarter" idx="17"/>
          </p:nvPr>
        </p:nvSpPr>
        <p:spPr>
          <a:xfrm>
            <a:off x="609600" y="762000"/>
            <a:ext cx="13944600" cy="5910615"/>
          </a:xfrm>
        </p:spPr>
        <p:txBody>
          <a:bodyPr/>
          <a:lstStyle/>
          <a:p>
            <a:pPr marL="0" indent="0" algn="just">
              <a:buNone/>
            </a:pPr>
            <a:r>
              <a:rPr lang="en-US" dirty="0"/>
              <a:t>UDP stands for </a:t>
            </a:r>
            <a:r>
              <a:rPr lang="en-US" u="sng" dirty="0">
                <a:hlinkClick r:id="rId2"/>
              </a:rPr>
              <a:t>User Datagram Protocol</a:t>
            </a:r>
            <a:r>
              <a:rPr lang="en-US" dirty="0"/>
              <a:t>. User Datagram Protocol provides a nonsequential transmission of data. It is a connectionless transport protocol. </a:t>
            </a:r>
          </a:p>
          <a:p>
            <a:pPr marL="0" indent="0" algn="just">
              <a:buNone/>
            </a:pPr>
            <a:r>
              <a:rPr lang="en-US" dirty="0"/>
              <a:t>UDP protocol is used in applications where the speed and size of data transmitted is considered as more important than the security and reliability. </a:t>
            </a:r>
          </a:p>
          <a:p>
            <a:pPr marL="0" indent="0" algn="just">
              <a:buNone/>
            </a:pPr>
            <a:r>
              <a:rPr lang="en-US" dirty="0"/>
              <a:t>User Datagram is defined as a packet produced by User Datagram Protocol. </a:t>
            </a:r>
          </a:p>
          <a:p>
            <a:pPr marL="0" indent="0" algn="just">
              <a:buNone/>
            </a:pPr>
            <a:r>
              <a:rPr lang="en-US" dirty="0"/>
              <a:t>UDP protocol adds checksum error control, transport level addresses, and information of length to the data received from the layer above it. </a:t>
            </a:r>
          </a:p>
          <a:p>
            <a:pPr marL="0" indent="0" algn="just">
              <a:buNone/>
            </a:pPr>
            <a:r>
              <a:rPr lang="en-US" dirty="0"/>
              <a:t>Services provided by User Datagram Protocol(UDP) are connectionless service, faster delivery of messages, checksum, and process-to-process communication.</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350203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11F22-3E11-3EF1-9417-C3073FDCFD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B0E78E-D3FC-E1B7-9A3E-39400DC9725D}"/>
              </a:ext>
            </a:extLst>
          </p:cNvPr>
          <p:cNvSpPr>
            <a:spLocks noGrp="1"/>
          </p:cNvSpPr>
          <p:nvPr>
            <p:ph type="title"/>
          </p:nvPr>
        </p:nvSpPr>
        <p:spPr>
          <a:xfrm>
            <a:off x="811363" y="152400"/>
            <a:ext cx="12460280" cy="1005842"/>
          </a:xfrm>
        </p:spPr>
        <p:txBody>
          <a:bodyPr/>
          <a:lstStyle/>
          <a:p>
            <a:br>
              <a:rPr lang="en-US" b="1" dirty="0">
                <a:solidFill>
                  <a:srgbClr val="FF0000"/>
                </a:solidFill>
              </a:rPr>
            </a:br>
            <a:r>
              <a:rPr lang="en-IN" b="1" dirty="0">
                <a:solidFill>
                  <a:srgbClr val="FF0000"/>
                </a:solidFill>
              </a:rPr>
              <a:t>Transport Layer Protocols-UDP</a:t>
            </a:r>
            <a:br>
              <a:rPr lang="en-IN" b="1" dirty="0"/>
            </a:br>
            <a:br>
              <a:rPr lang="en-IN" b="1" dirty="0"/>
            </a:br>
            <a:endParaRPr lang="en-IN" dirty="0"/>
          </a:p>
        </p:txBody>
      </p:sp>
      <p:sp>
        <p:nvSpPr>
          <p:cNvPr id="5" name="Text Placeholder 2">
            <a:extLst>
              <a:ext uri="{FF2B5EF4-FFF2-40B4-BE49-F238E27FC236}">
                <a16:creationId xmlns:a16="http://schemas.microsoft.com/office/drawing/2014/main" id="{1600B038-9126-6411-6DBB-13C9C341F47F}"/>
              </a:ext>
            </a:extLst>
          </p:cNvPr>
          <p:cNvSpPr>
            <a:spLocks noGrp="1"/>
          </p:cNvSpPr>
          <p:nvPr>
            <p:ph type="body" sz="quarter" idx="17"/>
          </p:nvPr>
        </p:nvSpPr>
        <p:spPr>
          <a:xfrm>
            <a:off x="609600" y="762000"/>
            <a:ext cx="13944600" cy="5910615"/>
          </a:xfrm>
        </p:spPr>
        <p:txBody>
          <a:bodyPr/>
          <a:lstStyle/>
          <a:p>
            <a:pPr marL="0" indent="0" algn="just">
              <a:buNone/>
            </a:pPr>
            <a:endParaRPr lang="en-US" dirty="0"/>
          </a:p>
          <a:p>
            <a:pPr marL="0" indent="0" algn="just">
              <a:buNone/>
            </a:pPr>
            <a:endParaRPr lang="en-US" dirty="0"/>
          </a:p>
          <a:p>
            <a:pPr marL="0" indent="0" algn="just">
              <a:buNone/>
            </a:pPr>
            <a:endParaRPr lang="en-US" dirty="0"/>
          </a:p>
        </p:txBody>
      </p:sp>
      <p:pic>
        <p:nvPicPr>
          <p:cNvPr id="2050" name="Picture 2" descr="Lightbox">
            <a:extLst>
              <a:ext uri="{FF2B5EF4-FFF2-40B4-BE49-F238E27FC236}">
                <a16:creationId xmlns:a16="http://schemas.microsoft.com/office/drawing/2014/main" id="{8C4A3A1A-51B8-EE70-D795-577432A74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58242"/>
            <a:ext cx="10820400" cy="539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30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39CA-4AE3-321D-DEB5-86306EF9B3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C29D62-DA5B-9792-27C0-936F9FDD5DEE}"/>
              </a:ext>
            </a:extLst>
          </p:cNvPr>
          <p:cNvSpPr>
            <a:spLocks noGrp="1"/>
          </p:cNvSpPr>
          <p:nvPr>
            <p:ph type="title"/>
          </p:nvPr>
        </p:nvSpPr>
        <p:spPr>
          <a:xfrm>
            <a:off x="811363" y="152400"/>
            <a:ext cx="12460280" cy="1005842"/>
          </a:xfrm>
        </p:spPr>
        <p:txBody>
          <a:bodyPr/>
          <a:lstStyle/>
          <a:p>
            <a:br>
              <a:rPr lang="en-US" b="1" dirty="0">
                <a:solidFill>
                  <a:srgbClr val="FF0000"/>
                </a:solidFill>
              </a:rPr>
            </a:br>
            <a:r>
              <a:rPr lang="en-IN" b="1" dirty="0">
                <a:solidFill>
                  <a:srgbClr val="FF0000"/>
                </a:solidFill>
              </a:rPr>
              <a:t>UDP Segment</a:t>
            </a:r>
            <a:br>
              <a:rPr lang="en-IN" b="1" dirty="0"/>
            </a:br>
            <a:br>
              <a:rPr lang="en-IN" b="1" dirty="0"/>
            </a:br>
            <a:br>
              <a:rPr lang="en-IN" b="1" dirty="0"/>
            </a:br>
            <a:endParaRPr lang="en-IN" dirty="0"/>
          </a:p>
        </p:txBody>
      </p:sp>
      <p:sp>
        <p:nvSpPr>
          <p:cNvPr id="5" name="Text Placeholder 2">
            <a:extLst>
              <a:ext uri="{FF2B5EF4-FFF2-40B4-BE49-F238E27FC236}">
                <a16:creationId xmlns:a16="http://schemas.microsoft.com/office/drawing/2014/main" id="{EF0EFFC7-AF90-19D2-AAC7-ACA0D8E349B0}"/>
              </a:ext>
            </a:extLst>
          </p:cNvPr>
          <p:cNvSpPr>
            <a:spLocks noGrp="1"/>
          </p:cNvSpPr>
          <p:nvPr>
            <p:ph type="body" sz="quarter" idx="17"/>
          </p:nvPr>
        </p:nvSpPr>
        <p:spPr>
          <a:xfrm>
            <a:off x="663539" y="457200"/>
            <a:ext cx="13944600" cy="5910615"/>
          </a:xfrm>
        </p:spPr>
        <p:txBody>
          <a:bodyPr/>
          <a:lstStyle/>
          <a:p>
            <a:pPr marL="0" indent="0" algn="just">
              <a:buNone/>
            </a:pPr>
            <a:r>
              <a:rPr lang="en-US" dirty="0"/>
              <a:t>While the TCP header can range from 20 to 60 bytes, the UDP header is a fixed, basic 8 bytes. All required header information is contained in the first 8 bytes, with data making up the remaining portion. Because UDP port number fields are 16 bits long, the range of possible port numbers is defined as 0 to 65535, with port 0 being reserved.</a:t>
            </a:r>
          </a:p>
          <a:p>
            <a:pPr fontAlgn="base"/>
            <a:r>
              <a:rPr lang="en-US" b="1" dirty="0"/>
              <a:t>Source Port:</a:t>
            </a:r>
            <a:r>
              <a:rPr lang="en-US" dirty="0"/>
              <a:t> Source Port is a 2 Byte long field used to identify the port number of the source.</a:t>
            </a:r>
          </a:p>
          <a:p>
            <a:pPr fontAlgn="base"/>
            <a:r>
              <a:rPr lang="en-US" b="1" dirty="0"/>
              <a:t>Destination Port: </a:t>
            </a:r>
            <a:r>
              <a:rPr lang="en-US" dirty="0"/>
              <a:t>This 2-byte element is used to specify the packet's destination port.</a:t>
            </a:r>
          </a:p>
          <a:p>
            <a:pPr fontAlgn="base"/>
            <a:r>
              <a:rPr lang="en-US" b="1" dirty="0"/>
              <a:t>Length: </a:t>
            </a:r>
            <a:r>
              <a:rPr lang="en-US" dirty="0"/>
              <a:t>The whole length of a UDP packet, including the data and header. The field has sixteen bits.</a:t>
            </a:r>
          </a:p>
          <a:p>
            <a:pPr fontAlgn="base"/>
            <a:r>
              <a:rPr lang="en-US" b="1" dirty="0" err="1"/>
              <a:t>Cheksum</a:t>
            </a:r>
            <a:r>
              <a:rPr lang="en-US" b="1" dirty="0"/>
              <a:t>: </a:t>
            </a:r>
            <a:r>
              <a:rPr lang="en-US" dirty="0"/>
              <a:t>The checksum field is two bytes long. The data is padded with zero octets at the end (if needed) to create a multiple of two octets. It is the 16-bit one's complement of the one's complement sum of the UDP header, the pseudo-header containing information from the IP header, and the data.</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61042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1819108" y="1629462"/>
            <a:ext cx="5283287" cy="276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b="1" dirty="0">
              <a:solidFill>
                <a:schemeClr val="tx1">
                  <a:lumMod val="95000"/>
                  <a:lumOff val="5000"/>
                </a:schemeClr>
              </a:solidFill>
              <a:latin typeface="Roboto Slab" pitchFamily="2" charset="0"/>
              <a:ea typeface="Roboto Slab" pitchFamily="2" charset="0"/>
            </a:endParaRPr>
          </a:p>
        </p:txBody>
      </p:sp>
      <p:sp>
        <p:nvSpPr>
          <p:cNvPr id="4" name="Title 3">
            <a:extLst>
              <a:ext uri="{FF2B5EF4-FFF2-40B4-BE49-F238E27FC236}">
                <a16:creationId xmlns:a16="http://schemas.microsoft.com/office/drawing/2014/main" id="{CE7CD094-0251-5ADC-5BA4-3A4F8DEBAFE4}"/>
              </a:ext>
            </a:extLst>
          </p:cNvPr>
          <p:cNvSpPr>
            <a:spLocks noGrp="1"/>
          </p:cNvSpPr>
          <p:nvPr>
            <p:ph type="ctrTitle"/>
          </p:nvPr>
        </p:nvSpPr>
        <p:spPr/>
        <p:txBody>
          <a:bodyPr/>
          <a:lstStyle/>
          <a:p>
            <a:r>
              <a:rPr lang="en-US" sz="7200" b="1" dirty="0"/>
              <a:t>UNIT IV</a:t>
            </a:r>
            <a:endParaRPr lang="en-US" dirty="0"/>
          </a:p>
        </p:txBody>
      </p:sp>
    </p:spTree>
    <p:extLst>
      <p:ext uri="{BB962C8B-B14F-4D97-AF65-F5344CB8AC3E}">
        <p14:creationId xmlns:p14="http://schemas.microsoft.com/office/powerpoint/2010/main" val="111740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CE5A8-1F9D-651B-A392-4D901E62AC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1215A0-9BE1-A1CE-0894-3109F79AF3C0}"/>
              </a:ext>
            </a:extLst>
          </p:cNvPr>
          <p:cNvSpPr>
            <a:spLocks noGrp="1"/>
          </p:cNvSpPr>
          <p:nvPr>
            <p:ph type="title"/>
          </p:nvPr>
        </p:nvSpPr>
        <p:spPr>
          <a:xfrm>
            <a:off x="811363" y="152400"/>
            <a:ext cx="12460280" cy="1005842"/>
          </a:xfrm>
        </p:spPr>
        <p:txBody>
          <a:bodyPr/>
          <a:lstStyle/>
          <a:p>
            <a:br>
              <a:rPr lang="en-US" b="1" dirty="0">
                <a:solidFill>
                  <a:srgbClr val="FF0000"/>
                </a:solidFill>
              </a:rPr>
            </a:br>
            <a:br>
              <a:rPr lang="en-US" b="1" dirty="0">
                <a:solidFill>
                  <a:srgbClr val="FF0000"/>
                </a:solidFill>
              </a:rPr>
            </a:br>
            <a:r>
              <a:rPr lang="en-IN" b="1" dirty="0">
                <a:solidFill>
                  <a:srgbClr val="FF0000"/>
                </a:solidFill>
              </a:rPr>
              <a:t>UDP Segment</a:t>
            </a:r>
            <a:br>
              <a:rPr lang="en-IN" b="1" dirty="0"/>
            </a:br>
            <a:br>
              <a:rPr lang="en-IN" b="1" dirty="0"/>
            </a:br>
            <a:br>
              <a:rPr lang="en-IN" b="1" dirty="0"/>
            </a:br>
            <a:endParaRPr lang="en-IN" dirty="0"/>
          </a:p>
        </p:txBody>
      </p:sp>
      <p:sp>
        <p:nvSpPr>
          <p:cNvPr id="2" name="Text Placeholder 1">
            <a:extLst>
              <a:ext uri="{FF2B5EF4-FFF2-40B4-BE49-F238E27FC236}">
                <a16:creationId xmlns:a16="http://schemas.microsoft.com/office/drawing/2014/main" id="{9F4BFE56-F69A-516C-1614-46D65619AA00}"/>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C864E15A-3227-00B8-7219-6E7DBFDDEF2C}"/>
              </a:ext>
            </a:extLst>
          </p:cNvPr>
          <p:cNvSpPr txBox="1">
            <a:spLocks/>
          </p:cNvSpPr>
          <p:nvPr/>
        </p:nvSpPr>
        <p:spPr>
          <a:xfrm>
            <a:off x="3401041" y="3405715"/>
            <a:ext cx="34211877" cy="8806972"/>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mj-lt"/>
              <a:buNone/>
            </a:pPr>
            <a:endParaRPr lang="en-US"/>
          </a:p>
          <a:p>
            <a:pPr marL="0" indent="0" algn="just">
              <a:buFont typeface="+mj-lt"/>
              <a:buNone/>
            </a:pPr>
            <a:endParaRPr lang="en-US"/>
          </a:p>
          <a:p>
            <a:pPr marL="0" indent="0" algn="just">
              <a:buFont typeface="+mj-lt"/>
              <a:buNone/>
            </a:pPr>
            <a:endParaRPr lang="en-US"/>
          </a:p>
          <a:p>
            <a:pPr marL="0" indent="0" algn="just">
              <a:buFont typeface="+mj-lt"/>
              <a:buNone/>
            </a:pPr>
            <a:endParaRPr lang="en-US" dirty="0"/>
          </a:p>
        </p:txBody>
      </p:sp>
      <p:pic>
        <p:nvPicPr>
          <p:cNvPr id="6" name="Picture 2" descr="Lightbox">
            <a:extLst>
              <a:ext uri="{FF2B5EF4-FFF2-40B4-BE49-F238E27FC236}">
                <a16:creationId xmlns:a16="http://schemas.microsoft.com/office/drawing/2014/main" id="{C401353E-E63E-DAF5-A621-CB06AA2F0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706" y="1299501"/>
            <a:ext cx="8991600" cy="601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0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CFC0868-529D-415F-150D-C4A3FE479DA8}"/>
              </a:ext>
            </a:extLst>
          </p:cNvPr>
          <p:cNvSpPr>
            <a:spLocks noGrp="1"/>
          </p:cNvSpPr>
          <p:nvPr>
            <p:ph type="body" sz="quarter" idx="17"/>
          </p:nvPr>
        </p:nvSpPr>
        <p:spPr>
          <a:xfrm>
            <a:off x="838200" y="381000"/>
            <a:ext cx="13642975" cy="5183187"/>
          </a:xfrm>
        </p:spPr>
        <p:txBody>
          <a:bodyPr/>
          <a:lstStyle/>
          <a:p>
            <a:pPr marL="0" indent="0" fontAlgn="base">
              <a:buNone/>
            </a:pPr>
            <a:r>
              <a:rPr lang="en-US" b="1" dirty="0">
                <a:solidFill>
                  <a:srgbClr val="FF0000"/>
                </a:solidFill>
              </a:rPr>
              <a:t>Advantages of UDP</a:t>
            </a:r>
          </a:p>
          <a:p>
            <a:pPr fontAlgn="base"/>
            <a:r>
              <a:rPr lang="en-US" dirty="0"/>
              <a:t>UDP also provides multicast and broadcast transmission of data.</a:t>
            </a:r>
          </a:p>
          <a:p>
            <a:pPr fontAlgn="base"/>
            <a:r>
              <a:rPr lang="en-US" dirty="0"/>
              <a:t>UDP protocol is preferred more for small transactions such as DNS lookup(</a:t>
            </a:r>
            <a:r>
              <a:rPr lang="en-IN" dirty="0">
                <a:solidFill>
                  <a:srgbClr val="FF0000"/>
                </a:solidFill>
              </a:rPr>
              <a:t>DNS lookup = name-to-number translation</a:t>
            </a:r>
            <a:r>
              <a:rPr lang="en-US" dirty="0"/>
              <a:t>).</a:t>
            </a:r>
          </a:p>
          <a:p>
            <a:pPr fontAlgn="base"/>
            <a:r>
              <a:rPr lang="en-US" dirty="0"/>
              <a:t>It is a connectionless protocol, therefore there is no compulsion to have a connection-oriented network.</a:t>
            </a:r>
          </a:p>
          <a:p>
            <a:pPr fontAlgn="base"/>
            <a:r>
              <a:rPr lang="en-US" dirty="0"/>
              <a:t>UDP provides fast delivery of messages.</a:t>
            </a:r>
          </a:p>
          <a:p>
            <a:pPr marL="0" indent="0" fontAlgn="base">
              <a:buNone/>
            </a:pPr>
            <a:r>
              <a:rPr lang="en-US" b="1" dirty="0">
                <a:solidFill>
                  <a:srgbClr val="FF0000"/>
                </a:solidFill>
              </a:rPr>
              <a:t>Disadvantages of UDP</a:t>
            </a:r>
          </a:p>
          <a:p>
            <a:pPr fontAlgn="base"/>
            <a:r>
              <a:rPr lang="en-US" dirty="0"/>
              <a:t>In UDP protocol there is no guarantee that the packet is delivered.</a:t>
            </a:r>
          </a:p>
          <a:p>
            <a:pPr fontAlgn="base"/>
            <a:r>
              <a:rPr lang="en-US" dirty="0"/>
              <a:t>UDP protocol suffers from worse packet loss.</a:t>
            </a:r>
          </a:p>
          <a:p>
            <a:pPr fontAlgn="base"/>
            <a:r>
              <a:rPr lang="en-US" dirty="0"/>
              <a:t>UDP protocol has no congestion control mechanism.</a:t>
            </a:r>
          </a:p>
          <a:p>
            <a:pPr fontAlgn="base"/>
            <a:r>
              <a:rPr lang="en-US" dirty="0"/>
              <a:t>UDP protocol does not provide the sequential transmission of data.</a:t>
            </a:r>
          </a:p>
          <a:p>
            <a:endParaRPr lang="en-IN" dirty="0"/>
          </a:p>
        </p:txBody>
      </p:sp>
    </p:spTree>
    <p:extLst>
      <p:ext uri="{BB962C8B-B14F-4D97-AF65-F5344CB8AC3E}">
        <p14:creationId xmlns:p14="http://schemas.microsoft.com/office/powerpoint/2010/main" val="255067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53386-4C35-6EA1-89E5-4AE66BA5E8AD}"/>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61AEE947-B26B-2ACC-F913-D0D1013F3894}"/>
              </a:ext>
            </a:extLst>
          </p:cNvPr>
          <p:cNvSpPr>
            <a:spLocks noGrp="1"/>
          </p:cNvSpPr>
          <p:nvPr>
            <p:ph type="body" sz="quarter" idx="17"/>
          </p:nvPr>
        </p:nvSpPr>
        <p:spPr>
          <a:xfrm>
            <a:off x="838200" y="381000"/>
            <a:ext cx="13642975" cy="5183187"/>
          </a:xfrm>
        </p:spPr>
        <p:txBody>
          <a:bodyPr/>
          <a:lstStyle/>
          <a:p>
            <a:pPr marL="0" indent="0" fontAlgn="base">
              <a:buNone/>
            </a:pPr>
            <a:r>
              <a:rPr lang="en-US" b="1" dirty="0">
                <a:solidFill>
                  <a:srgbClr val="FF0000"/>
                </a:solidFill>
              </a:rPr>
              <a:t>Advantages of UDP</a:t>
            </a:r>
          </a:p>
          <a:p>
            <a:pPr fontAlgn="base"/>
            <a:r>
              <a:rPr lang="en-US" dirty="0"/>
              <a:t>UDP also provides multicast and broadcast transmission of data.</a:t>
            </a:r>
          </a:p>
          <a:p>
            <a:pPr fontAlgn="base"/>
            <a:r>
              <a:rPr lang="en-US" dirty="0"/>
              <a:t>UDP protocol is preferred more for small transactions such as DNS lookup(</a:t>
            </a:r>
            <a:r>
              <a:rPr lang="en-IN" dirty="0">
                <a:solidFill>
                  <a:srgbClr val="FF0000"/>
                </a:solidFill>
              </a:rPr>
              <a:t>DNS lookup = name-to-number translation</a:t>
            </a:r>
            <a:r>
              <a:rPr lang="en-US" dirty="0"/>
              <a:t>).</a:t>
            </a:r>
          </a:p>
          <a:p>
            <a:pPr fontAlgn="base"/>
            <a:r>
              <a:rPr lang="en-US" dirty="0"/>
              <a:t>It is a connectionless protocol, therefore there is no compulsion to have a connection-oriented network.</a:t>
            </a:r>
          </a:p>
          <a:p>
            <a:pPr fontAlgn="base"/>
            <a:r>
              <a:rPr lang="en-US" dirty="0"/>
              <a:t>UDP provides fast delivery of messages.</a:t>
            </a:r>
          </a:p>
          <a:p>
            <a:pPr marL="0" indent="0" fontAlgn="base">
              <a:buNone/>
            </a:pPr>
            <a:r>
              <a:rPr lang="en-US" b="1" dirty="0">
                <a:solidFill>
                  <a:srgbClr val="FF0000"/>
                </a:solidFill>
              </a:rPr>
              <a:t>Disadvantages of UDP</a:t>
            </a:r>
          </a:p>
          <a:p>
            <a:pPr fontAlgn="base"/>
            <a:r>
              <a:rPr lang="en-US" dirty="0"/>
              <a:t>In UDP protocol there is no guarantee that the packet is delivered.</a:t>
            </a:r>
          </a:p>
          <a:p>
            <a:pPr fontAlgn="base"/>
            <a:r>
              <a:rPr lang="en-US" dirty="0"/>
              <a:t>UDP protocol suffers from worse packet loss.</a:t>
            </a:r>
          </a:p>
          <a:p>
            <a:pPr fontAlgn="base"/>
            <a:r>
              <a:rPr lang="en-US" dirty="0"/>
              <a:t>UDP protocol has no congestion control mechanism.</a:t>
            </a:r>
          </a:p>
          <a:p>
            <a:pPr fontAlgn="base"/>
            <a:r>
              <a:rPr lang="en-US" dirty="0"/>
              <a:t>UDP protocol does not provide the sequential transmission of data.</a:t>
            </a:r>
          </a:p>
          <a:p>
            <a:endParaRPr lang="en-IN" dirty="0"/>
          </a:p>
        </p:txBody>
      </p:sp>
    </p:spTree>
    <p:extLst>
      <p:ext uri="{BB962C8B-B14F-4D97-AF65-F5344CB8AC3E}">
        <p14:creationId xmlns:p14="http://schemas.microsoft.com/office/powerpoint/2010/main" val="2546531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85ECDB-5CC7-CE8E-8EEB-ABF3B2C28AEC}"/>
              </a:ext>
            </a:extLst>
          </p:cNvPr>
          <p:cNvSpPr>
            <a:spLocks noGrp="1"/>
          </p:cNvSpPr>
          <p:nvPr>
            <p:ph type="body" sz="quarter" idx="17"/>
          </p:nvPr>
        </p:nvSpPr>
        <p:spPr>
          <a:xfrm>
            <a:off x="834480" y="1523184"/>
            <a:ext cx="13110120" cy="5183232"/>
          </a:xfrm>
        </p:spPr>
        <p:txBody>
          <a:bodyPr/>
          <a:lstStyle/>
          <a:p>
            <a:pPr marL="0" indent="0" algn="just">
              <a:buNone/>
            </a:pPr>
            <a:r>
              <a:rPr lang="en-US" dirty="0"/>
              <a:t>TCP stands for </a:t>
            </a:r>
            <a:r>
              <a:rPr lang="en-US" u="sng" dirty="0">
                <a:hlinkClick r:id="rId2"/>
              </a:rPr>
              <a:t>Transmission Control Protocol.</a:t>
            </a:r>
            <a:r>
              <a:rPr lang="en-US" dirty="0"/>
              <a:t> TCP protocol provides transport layer services to applications. </a:t>
            </a:r>
          </a:p>
          <a:p>
            <a:pPr marL="0" indent="0" algn="just">
              <a:buNone/>
            </a:pPr>
            <a:r>
              <a:rPr lang="en-US" dirty="0"/>
              <a:t>TCP protocol is a connection-oriented protocol. A secured connection is being established between the sender and the receiver. </a:t>
            </a:r>
          </a:p>
          <a:p>
            <a:pPr marL="0" indent="0" algn="just">
              <a:buNone/>
            </a:pPr>
            <a:r>
              <a:rPr lang="en-US" dirty="0"/>
              <a:t>For a generation of a secured connection, a virtual circuit is generated between the sender and the receiver. </a:t>
            </a:r>
          </a:p>
          <a:p>
            <a:pPr marL="0" indent="0" algn="just">
              <a:buNone/>
            </a:pPr>
            <a:r>
              <a:rPr lang="en-US" dirty="0"/>
              <a:t>The data transmitted by TCP protocol is in the form of continuous byte streams. A unique sequence number is assigned to each byte. With the help of this unique number, a positive acknowledgment is received from receipt. </a:t>
            </a:r>
          </a:p>
          <a:p>
            <a:pPr marL="0" indent="0" algn="just">
              <a:buNone/>
            </a:pPr>
            <a:r>
              <a:rPr lang="en-US" dirty="0"/>
              <a:t>If the acknowledgment is not received within a specific period the data is retransmitted to the specified destination.</a:t>
            </a:r>
            <a:endParaRPr lang="en-IN" dirty="0"/>
          </a:p>
        </p:txBody>
      </p:sp>
      <p:sp>
        <p:nvSpPr>
          <p:cNvPr id="4" name="Title 3">
            <a:extLst>
              <a:ext uri="{FF2B5EF4-FFF2-40B4-BE49-F238E27FC236}">
                <a16:creationId xmlns:a16="http://schemas.microsoft.com/office/drawing/2014/main" id="{9EA3BC13-8351-F1FA-03F4-319C240DA498}"/>
              </a:ext>
            </a:extLst>
          </p:cNvPr>
          <p:cNvSpPr>
            <a:spLocks noGrp="1"/>
          </p:cNvSpPr>
          <p:nvPr>
            <p:ph type="title"/>
          </p:nvPr>
        </p:nvSpPr>
        <p:spPr>
          <a:xfrm>
            <a:off x="834480" y="474943"/>
            <a:ext cx="9985919" cy="1005842"/>
          </a:xfrm>
        </p:spPr>
        <p:txBody>
          <a:bodyPr/>
          <a:lstStyle/>
          <a:p>
            <a:r>
              <a:rPr lang="en-IN" b="1" dirty="0">
                <a:solidFill>
                  <a:srgbClr val="FF0000"/>
                </a:solidFill>
              </a:rPr>
              <a:t>Transport Layer Protocols-TCP</a:t>
            </a:r>
            <a:endParaRPr lang="en-IN" dirty="0">
              <a:solidFill>
                <a:srgbClr val="FF0000"/>
              </a:solidFill>
            </a:endParaRPr>
          </a:p>
        </p:txBody>
      </p:sp>
    </p:spTree>
    <p:extLst>
      <p:ext uri="{BB962C8B-B14F-4D97-AF65-F5344CB8AC3E}">
        <p14:creationId xmlns:p14="http://schemas.microsoft.com/office/powerpoint/2010/main" val="3670711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CP">
            <a:extLst>
              <a:ext uri="{FF2B5EF4-FFF2-40B4-BE49-F238E27FC236}">
                <a16:creationId xmlns:a16="http://schemas.microsoft.com/office/drawing/2014/main" id="{ECFBAF4B-2F02-933C-583A-B27DB403A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09700"/>
            <a:ext cx="120396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36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E8EDF-3742-81EE-2C47-1C19078A25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09F5A7B-49F0-8AEE-B3EE-BAE3CB915313}"/>
              </a:ext>
            </a:extLst>
          </p:cNvPr>
          <p:cNvSpPr>
            <a:spLocks noGrp="1"/>
          </p:cNvSpPr>
          <p:nvPr>
            <p:ph type="title"/>
          </p:nvPr>
        </p:nvSpPr>
        <p:spPr>
          <a:xfrm>
            <a:off x="914400" y="76200"/>
            <a:ext cx="9985919" cy="1005842"/>
          </a:xfrm>
        </p:spPr>
        <p:txBody>
          <a:bodyPr/>
          <a:lstStyle/>
          <a:p>
            <a:r>
              <a:rPr lang="en-IN" b="1" dirty="0">
                <a:solidFill>
                  <a:srgbClr val="FF0000"/>
                </a:solidFill>
              </a:rPr>
              <a:t>Transport Layer Protocols-TCP</a:t>
            </a:r>
            <a:endParaRPr lang="en-IN" dirty="0">
              <a:solidFill>
                <a:srgbClr val="FF0000"/>
              </a:solidFill>
            </a:endParaRPr>
          </a:p>
        </p:txBody>
      </p:sp>
      <p:sp>
        <p:nvSpPr>
          <p:cNvPr id="2" name="Text Placeholder 1">
            <a:extLst>
              <a:ext uri="{FF2B5EF4-FFF2-40B4-BE49-F238E27FC236}">
                <a16:creationId xmlns:a16="http://schemas.microsoft.com/office/drawing/2014/main" id="{4BAB0ACF-CEE8-1FA8-9040-0B52390823D4}"/>
              </a:ext>
            </a:extLst>
          </p:cNvPr>
          <p:cNvSpPr>
            <a:spLocks noGrp="1"/>
          </p:cNvSpPr>
          <p:nvPr>
            <p:ph type="body" sz="quarter" idx="17"/>
          </p:nvPr>
        </p:nvSpPr>
        <p:spPr>
          <a:xfrm>
            <a:off x="923818" y="922229"/>
            <a:ext cx="13110120" cy="6385141"/>
          </a:xfrm>
        </p:spPr>
        <p:txBody>
          <a:bodyPr/>
          <a:lstStyle/>
          <a:p>
            <a:pPr marL="0" indent="0" fontAlgn="base">
              <a:buNone/>
            </a:pPr>
            <a:r>
              <a:rPr lang="en-US" b="1" dirty="0"/>
              <a:t>TCP Segment</a:t>
            </a:r>
          </a:p>
          <a:p>
            <a:pPr marL="0" indent="0" fontAlgn="base">
              <a:buNone/>
            </a:pPr>
            <a:r>
              <a:rPr lang="en-US" dirty="0"/>
              <a:t>A TCP segment's header may have 20–60 bytes. The options take about 40 bytes. A header consists of 20 bytes by default, although it can contain up to 60 bytes.</a:t>
            </a:r>
          </a:p>
          <a:p>
            <a:pPr fontAlgn="base"/>
            <a:endParaRPr lang="en-US" dirty="0"/>
          </a:p>
        </p:txBody>
      </p:sp>
      <p:pic>
        <p:nvPicPr>
          <p:cNvPr id="2050" name="Picture 2" descr="Lightbox">
            <a:extLst>
              <a:ext uri="{FF2B5EF4-FFF2-40B4-BE49-F238E27FC236}">
                <a16:creationId xmlns:a16="http://schemas.microsoft.com/office/drawing/2014/main" id="{A160EE71-AB2D-0421-F87D-8D5136541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895600"/>
            <a:ext cx="9695408" cy="488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470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20A2-E6CF-0033-0B87-D57AFE2983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1FCF67-FABA-BA40-E7BD-127D2FFD48A6}"/>
              </a:ext>
            </a:extLst>
          </p:cNvPr>
          <p:cNvSpPr>
            <a:spLocks noGrp="1"/>
          </p:cNvSpPr>
          <p:nvPr>
            <p:ph type="title"/>
          </p:nvPr>
        </p:nvSpPr>
        <p:spPr>
          <a:xfrm>
            <a:off x="914400" y="76200"/>
            <a:ext cx="9985919" cy="1005842"/>
          </a:xfrm>
        </p:spPr>
        <p:txBody>
          <a:bodyPr/>
          <a:lstStyle/>
          <a:p>
            <a:r>
              <a:rPr lang="en-IN" b="1" dirty="0">
                <a:solidFill>
                  <a:srgbClr val="FF0000"/>
                </a:solidFill>
              </a:rPr>
              <a:t>Transport Layer Protocols-TCP</a:t>
            </a:r>
            <a:endParaRPr lang="en-IN" dirty="0">
              <a:solidFill>
                <a:srgbClr val="FF0000"/>
              </a:solidFill>
            </a:endParaRPr>
          </a:p>
        </p:txBody>
      </p:sp>
      <p:sp>
        <p:nvSpPr>
          <p:cNvPr id="2" name="Text Placeholder 1">
            <a:extLst>
              <a:ext uri="{FF2B5EF4-FFF2-40B4-BE49-F238E27FC236}">
                <a16:creationId xmlns:a16="http://schemas.microsoft.com/office/drawing/2014/main" id="{DC5E9C71-1748-B75B-BE15-1E07D721FA1F}"/>
              </a:ext>
            </a:extLst>
          </p:cNvPr>
          <p:cNvSpPr>
            <a:spLocks noGrp="1"/>
          </p:cNvSpPr>
          <p:nvPr>
            <p:ph type="body" sz="quarter" idx="17"/>
          </p:nvPr>
        </p:nvSpPr>
        <p:spPr>
          <a:xfrm>
            <a:off x="916112" y="762000"/>
            <a:ext cx="13561888" cy="6385141"/>
          </a:xfrm>
        </p:spPr>
        <p:txBody>
          <a:bodyPr/>
          <a:lstStyle/>
          <a:p>
            <a:pPr algn="just" fontAlgn="base"/>
            <a:r>
              <a:rPr lang="en-US" b="1" dirty="0"/>
              <a:t>Source Port Address: </a:t>
            </a:r>
            <a:r>
              <a:rPr lang="en-US" dirty="0"/>
              <a:t>The port address of the </a:t>
            </a:r>
            <a:r>
              <a:rPr lang="en-US" dirty="0" err="1"/>
              <a:t>programme</a:t>
            </a:r>
            <a:r>
              <a:rPr lang="en-US" dirty="0"/>
              <a:t> sending the data segment is stored in the 16-bit field known as the source port address.</a:t>
            </a:r>
          </a:p>
          <a:p>
            <a:pPr algn="just" fontAlgn="base"/>
            <a:r>
              <a:rPr lang="en-US" b="1" dirty="0"/>
              <a:t>Destination Port Address: </a:t>
            </a:r>
            <a:r>
              <a:rPr lang="en-US" dirty="0"/>
              <a:t>The port address of the application running on the host receiving the data segment is stored in the destination port address, a 16-bit field.</a:t>
            </a:r>
          </a:p>
          <a:p>
            <a:pPr algn="just" fontAlgn="base"/>
            <a:r>
              <a:rPr lang="en-US" b="1" dirty="0"/>
              <a:t>Sequence Number: </a:t>
            </a:r>
            <a:r>
              <a:rPr lang="en-US" dirty="0"/>
              <a:t>The sequence number, or the byte number of the first byte sent in that specific segment, is stored in a 32-bit field. At the receiving end, it is used to put the message back together once it has been received out of sequence.</a:t>
            </a:r>
          </a:p>
          <a:p>
            <a:pPr algn="just" fontAlgn="base"/>
            <a:r>
              <a:rPr lang="en-US" b="1" dirty="0"/>
              <a:t>Acknowledgement Number</a:t>
            </a:r>
            <a:r>
              <a:rPr lang="en-US" dirty="0"/>
              <a:t> : The acknowledgement number, or the byte number that the recipient anticipates receiving next, is stored in a 32-bit field called the acknowledgement number. It serves as a confirmation that the earlier bytes were successfully received.</a:t>
            </a:r>
          </a:p>
          <a:p>
            <a:pPr fontAlgn="base"/>
            <a:endParaRPr lang="en-US" dirty="0"/>
          </a:p>
        </p:txBody>
      </p:sp>
    </p:spTree>
    <p:extLst>
      <p:ext uri="{BB962C8B-B14F-4D97-AF65-F5344CB8AC3E}">
        <p14:creationId xmlns:p14="http://schemas.microsoft.com/office/powerpoint/2010/main" val="3217172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288EF-8F2C-0916-1523-34AC858AAB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B5D21-7F82-4731-7DBA-6CA0AAE6BB25}"/>
              </a:ext>
            </a:extLst>
          </p:cNvPr>
          <p:cNvSpPr>
            <a:spLocks noGrp="1"/>
          </p:cNvSpPr>
          <p:nvPr>
            <p:ph type="title"/>
          </p:nvPr>
        </p:nvSpPr>
        <p:spPr>
          <a:xfrm>
            <a:off x="916112" y="-76200"/>
            <a:ext cx="9985919" cy="1005842"/>
          </a:xfrm>
        </p:spPr>
        <p:txBody>
          <a:bodyPr/>
          <a:lstStyle/>
          <a:p>
            <a:r>
              <a:rPr lang="en-IN" b="1" dirty="0">
                <a:solidFill>
                  <a:srgbClr val="FF0000"/>
                </a:solidFill>
              </a:rPr>
              <a:t>Transport Layer Protocols-TCP</a:t>
            </a:r>
            <a:endParaRPr lang="en-IN" dirty="0">
              <a:solidFill>
                <a:srgbClr val="FF0000"/>
              </a:solidFill>
            </a:endParaRPr>
          </a:p>
        </p:txBody>
      </p:sp>
      <p:sp>
        <p:nvSpPr>
          <p:cNvPr id="2" name="Text Placeholder 1">
            <a:extLst>
              <a:ext uri="{FF2B5EF4-FFF2-40B4-BE49-F238E27FC236}">
                <a16:creationId xmlns:a16="http://schemas.microsoft.com/office/drawing/2014/main" id="{27B25ADD-621C-DCE9-F5A2-BA57B61B4123}"/>
              </a:ext>
            </a:extLst>
          </p:cNvPr>
          <p:cNvSpPr>
            <a:spLocks noGrp="1"/>
          </p:cNvSpPr>
          <p:nvPr>
            <p:ph type="body" sz="quarter" idx="17"/>
          </p:nvPr>
        </p:nvSpPr>
        <p:spPr>
          <a:xfrm>
            <a:off x="916112" y="762000"/>
            <a:ext cx="13561888" cy="6385141"/>
          </a:xfrm>
        </p:spPr>
        <p:txBody>
          <a:bodyPr/>
          <a:lstStyle/>
          <a:p>
            <a:pPr marL="0" indent="0" algn="just" fontAlgn="base">
              <a:buNone/>
            </a:pPr>
            <a:r>
              <a:rPr lang="en-US" b="1" dirty="0"/>
              <a:t>5.Header Length (HLEN): </a:t>
            </a:r>
            <a:r>
              <a:rPr lang="en-US" dirty="0"/>
              <a:t>This 4-bit field stores the number of 4-byte words in the TCP header, indicating how long the header is. </a:t>
            </a:r>
          </a:p>
          <a:p>
            <a:pPr marL="0" indent="0" algn="just" fontAlgn="base">
              <a:buNone/>
            </a:pPr>
            <a:r>
              <a:rPr lang="en-US" b="1" dirty="0"/>
              <a:t>6.Control flags: </a:t>
            </a:r>
            <a:r>
              <a:rPr lang="en-US" dirty="0"/>
              <a:t>These are six 1-bit control bits that regulate flow control, method of transfer, connection abortion, termination, and establishment. They serve the following purposes:</a:t>
            </a:r>
          </a:p>
          <a:p>
            <a:pPr lvl="1" algn="just" fontAlgn="base">
              <a:spcAft>
                <a:spcPts val="600"/>
              </a:spcAft>
            </a:pPr>
            <a:r>
              <a:rPr lang="en-US" b="1" dirty="0"/>
              <a:t>Urgent:</a:t>
            </a:r>
            <a:r>
              <a:rPr lang="en-US" dirty="0"/>
              <a:t> This pointer is legitimate</a:t>
            </a:r>
          </a:p>
          <a:p>
            <a:pPr lvl="1" algn="just" fontAlgn="base">
              <a:spcAft>
                <a:spcPts val="600"/>
              </a:spcAft>
            </a:pPr>
            <a:r>
              <a:rPr lang="en-US" b="1" dirty="0"/>
              <a:t>ACK:</a:t>
            </a:r>
            <a:r>
              <a:rPr lang="en-US" dirty="0"/>
              <a:t> The acknowledgement number (used in cumulative acknowledgement cases) is valid.</a:t>
            </a:r>
          </a:p>
          <a:p>
            <a:pPr lvl="1" algn="just" fontAlgn="base">
              <a:spcAft>
                <a:spcPts val="600"/>
              </a:spcAft>
            </a:pPr>
            <a:r>
              <a:rPr lang="en-US" b="1" dirty="0"/>
              <a:t>PSH:</a:t>
            </a:r>
            <a:r>
              <a:rPr lang="en-US" dirty="0"/>
              <a:t> Push request</a:t>
            </a:r>
          </a:p>
          <a:p>
            <a:pPr lvl="1" algn="just" fontAlgn="base">
              <a:spcAft>
                <a:spcPts val="600"/>
              </a:spcAft>
            </a:pPr>
            <a:r>
              <a:rPr lang="en-US" b="1" dirty="0"/>
              <a:t>RST: </a:t>
            </a:r>
            <a:r>
              <a:rPr lang="en-US" dirty="0"/>
              <a:t>Restart the link.</a:t>
            </a:r>
          </a:p>
          <a:p>
            <a:pPr lvl="1" algn="just" fontAlgn="base">
              <a:spcAft>
                <a:spcPts val="600"/>
              </a:spcAft>
            </a:pPr>
            <a:r>
              <a:rPr lang="en-US" dirty="0"/>
              <a:t>SYN: Sequence number </a:t>
            </a:r>
            <a:r>
              <a:rPr lang="en-US" dirty="0" err="1"/>
              <a:t>synchronisation</a:t>
            </a:r>
            <a:endParaRPr lang="en-US" dirty="0"/>
          </a:p>
          <a:p>
            <a:pPr lvl="1" algn="just" fontAlgn="base">
              <a:spcAft>
                <a:spcPts val="600"/>
              </a:spcAft>
            </a:pPr>
            <a:r>
              <a:rPr lang="en-US" b="1" dirty="0"/>
              <a:t>FIN:</a:t>
            </a:r>
            <a:r>
              <a:rPr lang="en-US" dirty="0"/>
              <a:t> Cut off the communication</a:t>
            </a:r>
          </a:p>
          <a:p>
            <a:pPr lvl="1" algn="just" fontAlgn="base">
              <a:spcAft>
                <a:spcPts val="600"/>
              </a:spcAft>
            </a:pPr>
            <a:r>
              <a:rPr lang="en-US" b="1" dirty="0"/>
              <a:t>Window size: </a:t>
            </a:r>
            <a:r>
              <a:rPr lang="en-US" dirty="0"/>
              <a:t>This parameter provides the sender TCP's window size in bytes.</a:t>
            </a:r>
          </a:p>
        </p:txBody>
      </p:sp>
    </p:spTree>
    <p:extLst>
      <p:ext uri="{BB962C8B-B14F-4D97-AF65-F5344CB8AC3E}">
        <p14:creationId xmlns:p14="http://schemas.microsoft.com/office/powerpoint/2010/main" val="251907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1139A-7571-7BB4-0560-55633BFC75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738B72-26CF-F0F8-BDB5-2751C2153A2C}"/>
              </a:ext>
            </a:extLst>
          </p:cNvPr>
          <p:cNvSpPr>
            <a:spLocks noGrp="1"/>
          </p:cNvSpPr>
          <p:nvPr>
            <p:ph type="title"/>
          </p:nvPr>
        </p:nvSpPr>
        <p:spPr>
          <a:xfrm>
            <a:off x="914400" y="76200"/>
            <a:ext cx="9985919" cy="1005842"/>
          </a:xfrm>
        </p:spPr>
        <p:txBody>
          <a:bodyPr/>
          <a:lstStyle/>
          <a:p>
            <a:r>
              <a:rPr lang="en-IN" b="1" dirty="0">
                <a:solidFill>
                  <a:srgbClr val="FF0000"/>
                </a:solidFill>
              </a:rPr>
              <a:t>Transport Layer Protocols-TCP</a:t>
            </a:r>
            <a:endParaRPr lang="en-IN" dirty="0">
              <a:solidFill>
                <a:srgbClr val="FF0000"/>
              </a:solidFill>
            </a:endParaRPr>
          </a:p>
        </p:txBody>
      </p:sp>
      <p:sp>
        <p:nvSpPr>
          <p:cNvPr id="2" name="Text Placeholder 1">
            <a:extLst>
              <a:ext uri="{FF2B5EF4-FFF2-40B4-BE49-F238E27FC236}">
                <a16:creationId xmlns:a16="http://schemas.microsoft.com/office/drawing/2014/main" id="{7CCEA5FD-E6AB-FF21-F018-72D889D12C59}"/>
              </a:ext>
            </a:extLst>
          </p:cNvPr>
          <p:cNvSpPr>
            <a:spLocks noGrp="1"/>
          </p:cNvSpPr>
          <p:nvPr>
            <p:ph type="body" sz="quarter" idx="17"/>
          </p:nvPr>
        </p:nvSpPr>
        <p:spPr>
          <a:xfrm>
            <a:off x="916112" y="762000"/>
            <a:ext cx="13561888" cy="6385141"/>
          </a:xfrm>
        </p:spPr>
        <p:txBody>
          <a:bodyPr/>
          <a:lstStyle/>
          <a:p>
            <a:pPr marL="0" indent="0" algn="just" fontAlgn="base">
              <a:buNone/>
            </a:pPr>
            <a:r>
              <a:rPr lang="en-US" b="1" dirty="0"/>
              <a:t>7.Checksum:</a:t>
            </a:r>
            <a:r>
              <a:rPr lang="en-US" dirty="0"/>
              <a:t> The checksum for error control is stored in this field. Unlike UDP, it is required for TCP.</a:t>
            </a:r>
          </a:p>
          <a:p>
            <a:pPr marL="0" indent="0" algn="just" fontAlgn="base">
              <a:buNone/>
            </a:pPr>
            <a:r>
              <a:rPr lang="en-US" b="1" dirty="0"/>
              <a:t>8.Urgent pointer:</a:t>
            </a:r>
            <a:r>
              <a:rPr lang="en-US" dirty="0"/>
              <a:t> This field is used to point to data that must urgently reach the receiving process as soon as possible. It is only valid if the URG control flag is set. To obtain the byte number of the final urgent byte, the value of this field is appended to the sequence number.</a:t>
            </a:r>
          </a:p>
          <a:p>
            <a:pPr fontAlgn="base"/>
            <a:endParaRPr lang="en-US" dirty="0"/>
          </a:p>
        </p:txBody>
      </p:sp>
    </p:spTree>
    <p:extLst>
      <p:ext uri="{BB962C8B-B14F-4D97-AF65-F5344CB8AC3E}">
        <p14:creationId xmlns:p14="http://schemas.microsoft.com/office/powerpoint/2010/main" val="3896407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878F9-5B35-3405-ED08-7F794F1E0D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94CDD4-5368-BC1F-72DD-69D823B90E8B}"/>
              </a:ext>
            </a:extLst>
          </p:cNvPr>
          <p:cNvSpPr>
            <a:spLocks noGrp="1"/>
          </p:cNvSpPr>
          <p:nvPr>
            <p:ph type="title"/>
          </p:nvPr>
        </p:nvSpPr>
        <p:spPr>
          <a:xfrm>
            <a:off x="914400" y="76200"/>
            <a:ext cx="9985919" cy="1005842"/>
          </a:xfrm>
        </p:spPr>
        <p:txBody>
          <a:bodyPr/>
          <a:lstStyle/>
          <a:p>
            <a:r>
              <a:rPr lang="en-IN" b="1" dirty="0">
                <a:solidFill>
                  <a:srgbClr val="FF0000"/>
                </a:solidFill>
              </a:rPr>
              <a:t>Transport Layer Protocols-TCP</a:t>
            </a:r>
            <a:endParaRPr lang="en-IN" dirty="0">
              <a:solidFill>
                <a:srgbClr val="FF0000"/>
              </a:solidFill>
            </a:endParaRPr>
          </a:p>
        </p:txBody>
      </p:sp>
      <p:sp>
        <p:nvSpPr>
          <p:cNvPr id="2" name="Text Placeholder 1">
            <a:extLst>
              <a:ext uri="{FF2B5EF4-FFF2-40B4-BE49-F238E27FC236}">
                <a16:creationId xmlns:a16="http://schemas.microsoft.com/office/drawing/2014/main" id="{5BE9F59C-6BE2-4686-1AB1-D3BB936D4BED}"/>
              </a:ext>
            </a:extLst>
          </p:cNvPr>
          <p:cNvSpPr>
            <a:spLocks noGrp="1"/>
          </p:cNvSpPr>
          <p:nvPr>
            <p:ph type="body" sz="quarter" idx="17"/>
          </p:nvPr>
        </p:nvSpPr>
        <p:spPr>
          <a:xfrm>
            <a:off x="916112" y="762000"/>
            <a:ext cx="13110120" cy="6385141"/>
          </a:xfrm>
        </p:spPr>
        <p:txBody>
          <a:bodyPr/>
          <a:lstStyle/>
          <a:p>
            <a:pPr marL="0" indent="0" fontAlgn="base">
              <a:spcAft>
                <a:spcPts val="600"/>
              </a:spcAft>
              <a:buNone/>
            </a:pPr>
            <a:endParaRPr lang="en-US" b="1" dirty="0">
              <a:solidFill>
                <a:srgbClr val="FF0000"/>
              </a:solidFill>
            </a:endParaRPr>
          </a:p>
          <a:p>
            <a:pPr marL="0" indent="0" fontAlgn="base">
              <a:spcAft>
                <a:spcPts val="600"/>
              </a:spcAft>
              <a:buNone/>
            </a:pPr>
            <a:r>
              <a:rPr lang="en-US" b="1" dirty="0">
                <a:solidFill>
                  <a:srgbClr val="FF0000"/>
                </a:solidFill>
              </a:rPr>
              <a:t>Advantages of TCP</a:t>
            </a:r>
          </a:p>
          <a:p>
            <a:pPr fontAlgn="base">
              <a:spcAft>
                <a:spcPts val="600"/>
              </a:spcAft>
            </a:pPr>
            <a:r>
              <a:rPr lang="en-US" dirty="0"/>
              <a:t>TCP supports multiple routing protocols.</a:t>
            </a:r>
          </a:p>
          <a:p>
            <a:pPr fontAlgn="base">
              <a:spcAft>
                <a:spcPts val="600"/>
              </a:spcAft>
            </a:pPr>
            <a:r>
              <a:rPr lang="en-US" dirty="0"/>
              <a:t>TCP protocol operates independently of that of the operating system.</a:t>
            </a:r>
          </a:p>
          <a:p>
            <a:pPr fontAlgn="base">
              <a:spcAft>
                <a:spcPts val="600"/>
              </a:spcAft>
            </a:pPr>
            <a:r>
              <a:rPr lang="en-US" dirty="0"/>
              <a:t>TCP protocol provides the features of error control and flow control.</a:t>
            </a:r>
          </a:p>
          <a:p>
            <a:pPr fontAlgn="base">
              <a:spcAft>
                <a:spcPts val="600"/>
              </a:spcAft>
            </a:pPr>
            <a:r>
              <a:rPr lang="en-US" dirty="0"/>
              <a:t>TCP provides a connection-oriented protocol and provides the delivery of data.</a:t>
            </a:r>
          </a:p>
          <a:p>
            <a:pPr marL="0" indent="0" fontAlgn="base">
              <a:spcAft>
                <a:spcPts val="600"/>
              </a:spcAft>
              <a:buNone/>
            </a:pPr>
            <a:r>
              <a:rPr lang="en-US" b="1" dirty="0">
                <a:solidFill>
                  <a:srgbClr val="FF0000"/>
                </a:solidFill>
              </a:rPr>
              <a:t>Disadvantages of TCP</a:t>
            </a:r>
          </a:p>
          <a:p>
            <a:pPr fontAlgn="base">
              <a:spcAft>
                <a:spcPts val="600"/>
              </a:spcAft>
            </a:pPr>
            <a:r>
              <a:rPr lang="en-US" dirty="0"/>
              <a:t>TCP protocol cannot be used for broadcast or multicast transmission.</a:t>
            </a:r>
          </a:p>
          <a:p>
            <a:pPr fontAlgn="base">
              <a:spcAft>
                <a:spcPts val="600"/>
              </a:spcAft>
            </a:pPr>
            <a:r>
              <a:rPr lang="en-US" dirty="0"/>
              <a:t>TCP protocol has no block boundaries.</a:t>
            </a:r>
          </a:p>
          <a:p>
            <a:pPr fontAlgn="base">
              <a:spcAft>
                <a:spcPts val="600"/>
              </a:spcAft>
            </a:pPr>
            <a:r>
              <a:rPr lang="en-US" dirty="0"/>
              <a:t>No clear separation is being offered by TCP protocol between its interface, services, and protocols.</a:t>
            </a:r>
          </a:p>
          <a:p>
            <a:pPr fontAlgn="base">
              <a:spcAft>
                <a:spcPts val="600"/>
              </a:spcAft>
            </a:pPr>
            <a:r>
              <a:rPr lang="en-US" dirty="0"/>
              <a:t>In TCP/IP replacement of protocol is difficult.</a:t>
            </a:r>
          </a:p>
          <a:p>
            <a:pPr fontAlgn="base"/>
            <a:endParaRPr lang="en-US" dirty="0"/>
          </a:p>
        </p:txBody>
      </p:sp>
    </p:spTree>
    <p:extLst>
      <p:ext uri="{BB962C8B-B14F-4D97-AF65-F5344CB8AC3E}">
        <p14:creationId xmlns:p14="http://schemas.microsoft.com/office/powerpoint/2010/main" val="296039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0651-12C4-D842-92E4-F313B3E32670}"/>
              </a:ext>
            </a:extLst>
          </p:cNvPr>
          <p:cNvSpPr>
            <a:spLocks noGrp="1"/>
          </p:cNvSpPr>
          <p:nvPr>
            <p:ph type="title"/>
          </p:nvPr>
        </p:nvSpPr>
        <p:spPr>
          <a:xfrm>
            <a:off x="917971" y="1828800"/>
            <a:ext cx="12618720" cy="2598315"/>
          </a:xfrm>
        </p:spPr>
        <p:txBody>
          <a:bodyPr/>
          <a:lstStyle/>
          <a:p>
            <a:r>
              <a:rPr lang="en-TW" dirty="0"/>
              <a:t>Introduction to Transport Layer</a:t>
            </a:r>
          </a:p>
        </p:txBody>
      </p:sp>
      <p:sp>
        <p:nvSpPr>
          <p:cNvPr id="3" name="Text Placeholder 2">
            <a:extLst>
              <a:ext uri="{FF2B5EF4-FFF2-40B4-BE49-F238E27FC236}">
                <a16:creationId xmlns:a16="http://schemas.microsoft.com/office/drawing/2014/main" id="{C933B6E6-1178-604D-8FA7-EDAA9E15046D}"/>
              </a:ext>
            </a:extLst>
          </p:cNvPr>
          <p:cNvSpPr>
            <a:spLocks noGrp="1"/>
          </p:cNvSpPr>
          <p:nvPr>
            <p:ph type="body" sz="quarter" idx="11"/>
          </p:nvPr>
        </p:nvSpPr>
        <p:spPr/>
        <p:txBody>
          <a:bodyPr/>
          <a:lstStyle/>
          <a:p>
            <a:r>
              <a:rPr lang="en-TW" dirty="0"/>
              <a:t>4th Layer </a:t>
            </a:r>
          </a:p>
        </p:txBody>
      </p:sp>
    </p:spTree>
    <p:extLst>
      <p:ext uri="{BB962C8B-B14F-4D97-AF65-F5344CB8AC3E}">
        <p14:creationId xmlns:p14="http://schemas.microsoft.com/office/powerpoint/2010/main" val="1080505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C658D-050E-1A44-983E-DD1972E93993}"/>
              </a:ext>
            </a:extLst>
          </p:cNvPr>
          <p:cNvSpPr>
            <a:spLocks noGrp="1"/>
          </p:cNvSpPr>
          <p:nvPr>
            <p:ph type="title"/>
          </p:nvPr>
        </p:nvSpPr>
        <p:spPr>
          <a:xfrm>
            <a:off x="714564" y="448985"/>
            <a:ext cx="8581836" cy="529111"/>
          </a:xfrm>
        </p:spPr>
        <p:txBody>
          <a:bodyPr/>
          <a:lstStyle/>
          <a:p>
            <a:r>
              <a:rPr lang="en-TW" b="1" dirty="0"/>
              <a:t>Transport Service primitives</a:t>
            </a:r>
          </a:p>
        </p:txBody>
      </p:sp>
      <p:sp>
        <p:nvSpPr>
          <p:cNvPr id="3" name="Text Placeholder 2">
            <a:extLst>
              <a:ext uri="{FF2B5EF4-FFF2-40B4-BE49-F238E27FC236}">
                <a16:creationId xmlns:a16="http://schemas.microsoft.com/office/drawing/2014/main" id="{80B7AE44-2369-D543-9B09-1C8C6327D243}"/>
              </a:ext>
            </a:extLst>
          </p:cNvPr>
          <p:cNvSpPr>
            <a:spLocks noGrp="1"/>
          </p:cNvSpPr>
          <p:nvPr>
            <p:ph type="body" sz="quarter" idx="18"/>
          </p:nvPr>
        </p:nvSpPr>
        <p:spPr/>
        <p:txBody>
          <a:bodyPr/>
          <a:lstStyle/>
          <a:p>
            <a:r>
              <a:rPr lang="en-US" dirty="0"/>
              <a:t>I</a:t>
            </a:r>
            <a:r>
              <a:rPr lang="en-TW" dirty="0"/>
              <a:t>nstructions </a:t>
            </a:r>
          </a:p>
        </p:txBody>
      </p:sp>
      <p:pic>
        <p:nvPicPr>
          <p:cNvPr id="10" name="Picture 9">
            <a:extLst>
              <a:ext uri="{FF2B5EF4-FFF2-40B4-BE49-F238E27FC236}">
                <a16:creationId xmlns:a16="http://schemas.microsoft.com/office/drawing/2014/main" id="{252CF1E7-6270-4A40-8B6E-A9252F10D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209800"/>
            <a:ext cx="9448800" cy="3657600"/>
          </a:xfrm>
          <a:prstGeom prst="rect">
            <a:avLst/>
          </a:prstGeom>
        </p:spPr>
      </p:pic>
    </p:spTree>
    <p:extLst>
      <p:ext uri="{BB962C8B-B14F-4D97-AF65-F5344CB8AC3E}">
        <p14:creationId xmlns:p14="http://schemas.microsoft.com/office/powerpoint/2010/main" val="305229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3A5B-24C7-E9A9-86CD-4691BBAE89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A3CCFF-9628-4448-A012-A08EE17BCCC7}"/>
              </a:ext>
            </a:extLst>
          </p:cNvPr>
          <p:cNvSpPr>
            <a:spLocks noGrp="1"/>
          </p:cNvSpPr>
          <p:nvPr>
            <p:ph type="title"/>
          </p:nvPr>
        </p:nvSpPr>
        <p:spPr>
          <a:xfrm>
            <a:off x="914400" y="76200"/>
            <a:ext cx="9985919" cy="1005842"/>
          </a:xfrm>
        </p:spPr>
        <p:txBody>
          <a:bodyPr/>
          <a:lstStyle/>
          <a:p>
            <a:pPr fontAlgn="base"/>
            <a:r>
              <a:rPr lang="en-US" b="1" dirty="0">
                <a:solidFill>
                  <a:srgbClr val="FF0000"/>
                </a:solidFill>
              </a:rPr>
              <a:t>Differences between TCP and UDP</a:t>
            </a:r>
          </a:p>
        </p:txBody>
      </p:sp>
      <p:sp>
        <p:nvSpPr>
          <p:cNvPr id="2" name="Text Placeholder 1">
            <a:extLst>
              <a:ext uri="{FF2B5EF4-FFF2-40B4-BE49-F238E27FC236}">
                <a16:creationId xmlns:a16="http://schemas.microsoft.com/office/drawing/2014/main" id="{A914E049-CD7E-F9B4-01B7-E0D89C130A60}"/>
              </a:ext>
            </a:extLst>
          </p:cNvPr>
          <p:cNvSpPr>
            <a:spLocks noGrp="1"/>
          </p:cNvSpPr>
          <p:nvPr>
            <p:ph type="body" sz="quarter" idx="17"/>
          </p:nvPr>
        </p:nvSpPr>
        <p:spPr>
          <a:xfrm>
            <a:off x="916112" y="762000"/>
            <a:ext cx="13110120" cy="6385141"/>
          </a:xfrm>
        </p:spPr>
        <p:txBody>
          <a:bodyPr/>
          <a:lstStyle/>
          <a:p>
            <a:pPr marL="0" indent="0" fontAlgn="base">
              <a:spcAft>
                <a:spcPts val="600"/>
              </a:spcAft>
              <a:buNone/>
            </a:pPr>
            <a:endParaRPr lang="en-US" b="1" dirty="0">
              <a:solidFill>
                <a:srgbClr val="FF0000"/>
              </a:solidFill>
            </a:endParaRPr>
          </a:p>
          <a:p>
            <a:pPr marL="0" indent="0" fontAlgn="base">
              <a:spcAft>
                <a:spcPts val="600"/>
              </a:spcAft>
              <a:buNone/>
            </a:pPr>
            <a:r>
              <a:rPr lang="en-US" dirty="0"/>
              <a:t>.</a:t>
            </a:r>
          </a:p>
          <a:p>
            <a:pPr fontAlgn="base"/>
            <a:endParaRPr lang="en-US" dirty="0"/>
          </a:p>
        </p:txBody>
      </p:sp>
      <p:graphicFrame>
        <p:nvGraphicFramePr>
          <p:cNvPr id="5" name="Table 4">
            <a:extLst>
              <a:ext uri="{FF2B5EF4-FFF2-40B4-BE49-F238E27FC236}">
                <a16:creationId xmlns:a16="http://schemas.microsoft.com/office/drawing/2014/main" id="{B7595FBE-5EC3-339C-4BEE-D1D7B1861362}"/>
              </a:ext>
            </a:extLst>
          </p:cNvPr>
          <p:cNvGraphicFramePr>
            <a:graphicFrameLocks noGrp="1"/>
          </p:cNvGraphicFramePr>
          <p:nvPr>
            <p:extLst>
              <p:ext uri="{D42A27DB-BD31-4B8C-83A1-F6EECF244321}">
                <p14:modId xmlns:p14="http://schemas.microsoft.com/office/powerpoint/2010/main" val="1133970823"/>
              </p:ext>
            </p:extLst>
          </p:nvPr>
        </p:nvGraphicFramePr>
        <p:xfrm>
          <a:off x="1148284" y="804308"/>
          <a:ext cx="13329716" cy="6874088"/>
        </p:xfrm>
        <a:graphic>
          <a:graphicData uri="http://schemas.openxmlformats.org/drawingml/2006/table">
            <a:tbl>
              <a:tblPr>
                <a:tableStyleId>{5C22544A-7EE6-4342-B048-85BDC9FD1C3A}</a:tableStyleId>
              </a:tblPr>
              <a:tblGrid>
                <a:gridCol w="3271316">
                  <a:extLst>
                    <a:ext uri="{9D8B030D-6E8A-4147-A177-3AD203B41FA5}">
                      <a16:colId xmlns:a16="http://schemas.microsoft.com/office/drawing/2014/main" val="2992678902"/>
                    </a:ext>
                  </a:extLst>
                </a:gridCol>
                <a:gridCol w="5232124">
                  <a:extLst>
                    <a:ext uri="{9D8B030D-6E8A-4147-A177-3AD203B41FA5}">
                      <a16:colId xmlns:a16="http://schemas.microsoft.com/office/drawing/2014/main" val="2908752916"/>
                    </a:ext>
                  </a:extLst>
                </a:gridCol>
                <a:gridCol w="4826276">
                  <a:extLst>
                    <a:ext uri="{9D8B030D-6E8A-4147-A177-3AD203B41FA5}">
                      <a16:colId xmlns:a16="http://schemas.microsoft.com/office/drawing/2014/main" val="2445367808"/>
                    </a:ext>
                  </a:extLst>
                </a:gridCol>
              </a:tblGrid>
              <a:tr h="1242122">
                <a:tc>
                  <a:txBody>
                    <a:bodyPr/>
                    <a:lstStyle/>
                    <a:p>
                      <a:pPr algn="ctr" rtl="0" fontAlgn="ctr">
                        <a:buNone/>
                      </a:pPr>
                      <a:r>
                        <a:rPr lang="en-IN" sz="2100" u="none" strike="noStrike" dirty="0">
                          <a:effectLst/>
                          <a:highlight>
                            <a:srgbClr val="FFFF00"/>
                          </a:highlight>
                        </a:rPr>
                        <a:t>Basis</a:t>
                      </a:r>
                      <a:endParaRPr lang="en-IN" sz="2100" b="1" i="0" u="none" strike="noStrike" dirty="0">
                        <a:solidFill>
                          <a:srgbClr val="000000"/>
                        </a:solidFill>
                        <a:effectLst/>
                        <a:highlight>
                          <a:srgbClr val="FFFF00"/>
                        </a:highlight>
                        <a:latin typeface="Calibri" panose="020F0502020204030204" pitchFamily="34" charset="0"/>
                      </a:endParaRPr>
                    </a:p>
                  </a:txBody>
                  <a:tcPr marL="4768" marR="4768" marT="4768" marB="0" anchor="ctr"/>
                </a:tc>
                <a:tc>
                  <a:txBody>
                    <a:bodyPr/>
                    <a:lstStyle/>
                    <a:p>
                      <a:pPr algn="ctr" rtl="0" fontAlgn="ctr">
                        <a:buNone/>
                      </a:pPr>
                      <a:r>
                        <a:rPr lang="en-IN" sz="2100" u="none" strike="noStrike" dirty="0">
                          <a:effectLst/>
                          <a:highlight>
                            <a:srgbClr val="FFFF00"/>
                          </a:highlight>
                        </a:rPr>
                        <a:t>Transmission Control Protocol (TCP)</a:t>
                      </a:r>
                      <a:endParaRPr lang="en-IN" sz="2100" b="1" i="0" u="none" strike="noStrike" dirty="0">
                        <a:solidFill>
                          <a:srgbClr val="000000"/>
                        </a:solidFill>
                        <a:effectLst/>
                        <a:highlight>
                          <a:srgbClr val="FFFF00"/>
                        </a:highlight>
                        <a:latin typeface="Calibri" panose="020F0502020204030204" pitchFamily="34" charset="0"/>
                      </a:endParaRPr>
                    </a:p>
                  </a:txBody>
                  <a:tcPr marL="4768" marR="4768" marT="4768" marB="0" anchor="ctr"/>
                </a:tc>
                <a:tc>
                  <a:txBody>
                    <a:bodyPr/>
                    <a:lstStyle/>
                    <a:p>
                      <a:pPr algn="ctr" rtl="0" fontAlgn="ctr">
                        <a:buNone/>
                      </a:pPr>
                      <a:r>
                        <a:rPr lang="en-IN" sz="2100" u="none" strike="noStrike" dirty="0">
                          <a:effectLst/>
                          <a:highlight>
                            <a:srgbClr val="FFFF00"/>
                          </a:highlight>
                        </a:rPr>
                        <a:t>User Datagram Protocol (UDP)</a:t>
                      </a:r>
                      <a:endParaRPr lang="en-IN" sz="2100" b="1" i="0" u="none" strike="noStrike" dirty="0">
                        <a:solidFill>
                          <a:srgbClr val="000000"/>
                        </a:solidFill>
                        <a:effectLst/>
                        <a:highlight>
                          <a:srgbClr val="FFFF00"/>
                        </a:highlight>
                        <a:latin typeface="Calibri" panose="020F0502020204030204" pitchFamily="34" charset="0"/>
                      </a:endParaRPr>
                    </a:p>
                  </a:txBody>
                  <a:tcPr marL="4768" marR="4768" marT="4768" marB="0" anchor="ctr"/>
                </a:tc>
                <a:extLst>
                  <a:ext uri="{0D108BD9-81ED-4DB2-BD59-A6C34878D82A}">
                    <a16:rowId xmlns:a16="http://schemas.microsoft.com/office/drawing/2014/main" val="3022958581"/>
                  </a:ext>
                </a:extLst>
              </a:tr>
              <a:tr h="1469553">
                <a:tc>
                  <a:txBody>
                    <a:bodyPr/>
                    <a:lstStyle/>
                    <a:p>
                      <a:pPr algn="ctr" rtl="0" fontAlgn="ctr">
                        <a:buNone/>
                      </a:pPr>
                      <a:r>
                        <a:rPr lang="en-IN" sz="2000" u="none" strike="noStrike">
                          <a:effectLst/>
                        </a:rPr>
                        <a:t>Type of Service</a:t>
                      </a:r>
                      <a:endParaRPr lang="en-IN"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dirty="0">
                          <a:effectLst/>
                        </a:rPr>
                        <a:t>TCP is a connection-oriented protocol. Connection orientation means that the communicating devices should establish a connection before transmitting data and should close the connection after transmitting the data.</a:t>
                      </a:r>
                      <a:endParaRPr lang="en-US" sz="2000" b="0" i="0" u="none" strike="noStrike" dirty="0">
                        <a:solidFill>
                          <a:srgbClr val="000000"/>
                        </a:solidFill>
                        <a:effectLst/>
                        <a:latin typeface="Aptos Narrow" panose="020B0004020202020204" pitchFamily="34" charset="0"/>
                      </a:endParaRPr>
                    </a:p>
                  </a:txBody>
                  <a:tcPr marL="4768" marR="4768" marT="4768" marB="0" anchor="ctr"/>
                </a:tc>
                <a:tc>
                  <a:txBody>
                    <a:bodyPr/>
                    <a:lstStyle/>
                    <a:p>
                      <a:pPr algn="ctr" rtl="0" fontAlgn="ctr">
                        <a:buNone/>
                      </a:pPr>
                      <a:r>
                        <a:rPr lang="en-US" sz="2000" u="none" strike="noStrike" dirty="0">
                          <a:effectLst/>
                        </a:rPr>
                        <a:t>UDP is the Datagram-oriented protocol. This is because there is no overhead for opening a connection, maintaining a connection, or terminating a connection. UDP is efficient for broadcast and multicast types of network transmission.</a:t>
                      </a:r>
                      <a:endParaRPr lang="en-US" sz="2000" b="0" i="0" u="none" strike="noStrike" dirty="0">
                        <a:solidFill>
                          <a:srgbClr val="000000"/>
                        </a:solidFill>
                        <a:effectLst/>
                        <a:latin typeface="Aptos Narrow" panose="020B0004020202020204" pitchFamily="34" charset="0"/>
                      </a:endParaRPr>
                    </a:p>
                  </a:txBody>
                  <a:tcPr marL="4768" marR="4768" marT="4768" marB="0" anchor="ctr"/>
                </a:tc>
                <a:extLst>
                  <a:ext uri="{0D108BD9-81ED-4DB2-BD59-A6C34878D82A}">
                    <a16:rowId xmlns:a16="http://schemas.microsoft.com/office/drawing/2014/main" val="2566458731"/>
                  </a:ext>
                </a:extLst>
              </a:tr>
              <a:tr h="734777">
                <a:tc>
                  <a:txBody>
                    <a:bodyPr/>
                    <a:lstStyle/>
                    <a:p>
                      <a:pPr algn="ctr" rtl="0" fontAlgn="ctr">
                        <a:buNone/>
                      </a:pPr>
                      <a:r>
                        <a:rPr lang="en-IN" sz="2000" u="none" strike="noStrike">
                          <a:effectLst/>
                        </a:rPr>
                        <a:t>Reliability</a:t>
                      </a:r>
                      <a:endParaRPr lang="en-IN"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a:effectLst/>
                        </a:rPr>
                        <a:t>TCP is reliable as it guarantees the delivery of data to the destination router.</a:t>
                      </a:r>
                      <a:endParaRPr lang="en-US"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a:effectLst/>
                        </a:rPr>
                        <a:t>The delivery of data to the destination cannot be guaranteed in UDP.</a:t>
                      </a:r>
                      <a:endParaRPr lang="en-US" sz="2000" b="0" i="0" u="none" strike="noStrike">
                        <a:solidFill>
                          <a:srgbClr val="000000"/>
                        </a:solidFill>
                        <a:effectLst/>
                        <a:latin typeface="Calibri" panose="020F0502020204030204" pitchFamily="34" charset="0"/>
                      </a:endParaRPr>
                    </a:p>
                  </a:txBody>
                  <a:tcPr marL="4768" marR="4768" marT="4768" marB="0" anchor="ctr"/>
                </a:tc>
                <a:extLst>
                  <a:ext uri="{0D108BD9-81ED-4DB2-BD59-A6C34878D82A}">
                    <a16:rowId xmlns:a16="http://schemas.microsoft.com/office/drawing/2014/main" val="4143121081"/>
                  </a:ext>
                </a:extLst>
              </a:tr>
              <a:tr h="979701">
                <a:tc>
                  <a:txBody>
                    <a:bodyPr/>
                    <a:lstStyle/>
                    <a:p>
                      <a:pPr algn="ctr" rtl="0" fontAlgn="ctr">
                        <a:buNone/>
                      </a:pPr>
                      <a:r>
                        <a:rPr lang="en-IN" sz="2000" u="none" strike="noStrike">
                          <a:effectLst/>
                        </a:rPr>
                        <a:t>Error checking mechanism</a:t>
                      </a:r>
                      <a:endParaRPr lang="en-IN"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dirty="0">
                          <a:effectLst/>
                        </a:rPr>
                        <a:t>TCP provides extensive error-checking mechanisms. It is because it provides flow control and acknowledgment of data.</a:t>
                      </a:r>
                      <a:endParaRPr lang="en-US" sz="2000" b="0" i="0" u="none" strike="noStrike" dirty="0">
                        <a:solidFill>
                          <a:srgbClr val="000000"/>
                        </a:solidFill>
                        <a:effectLst/>
                        <a:latin typeface="Aptos Narrow" panose="020B0004020202020204" pitchFamily="34" charset="0"/>
                      </a:endParaRPr>
                    </a:p>
                  </a:txBody>
                  <a:tcPr marL="4768" marR="4768" marT="4768" marB="0" anchor="ctr"/>
                </a:tc>
                <a:tc>
                  <a:txBody>
                    <a:bodyPr/>
                    <a:lstStyle/>
                    <a:p>
                      <a:pPr algn="ctr" rtl="0" fontAlgn="ctr">
                        <a:buNone/>
                      </a:pPr>
                      <a:r>
                        <a:rPr lang="en-US" sz="2000" u="none" strike="noStrike" dirty="0">
                          <a:effectLst/>
                        </a:rPr>
                        <a:t>UDP has only the basic error-checking mechanism using checksums.</a:t>
                      </a:r>
                      <a:endParaRPr lang="en-US" sz="2000" b="0" i="0" u="none" strike="noStrike" dirty="0">
                        <a:solidFill>
                          <a:srgbClr val="000000"/>
                        </a:solidFill>
                        <a:effectLst/>
                        <a:latin typeface="Aptos Narrow" panose="020B0004020202020204" pitchFamily="34" charset="0"/>
                      </a:endParaRPr>
                    </a:p>
                  </a:txBody>
                  <a:tcPr marL="4768" marR="4768" marT="4768" marB="0" anchor="ctr"/>
                </a:tc>
                <a:extLst>
                  <a:ext uri="{0D108BD9-81ED-4DB2-BD59-A6C34878D82A}">
                    <a16:rowId xmlns:a16="http://schemas.microsoft.com/office/drawing/2014/main" val="2554777898"/>
                  </a:ext>
                </a:extLst>
              </a:tr>
              <a:tr h="489851">
                <a:tc>
                  <a:txBody>
                    <a:bodyPr/>
                    <a:lstStyle/>
                    <a:p>
                      <a:pPr algn="ctr" rtl="0" fontAlgn="ctr">
                        <a:buNone/>
                      </a:pPr>
                      <a:r>
                        <a:rPr lang="en-IN" sz="2000" u="none" strike="noStrike">
                          <a:effectLst/>
                        </a:rPr>
                        <a:t>Acknowledgment</a:t>
                      </a:r>
                      <a:endParaRPr lang="en-IN"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a:effectLst/>
                        </a:rPr>
                        <a:t>An acknowledgment segment is present.</a:t>
                      </a:r>
                      <a:endParaRPr lang="en-US"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IN" sz="2000" u="none" strike="noStrike">
                          <a:effectLst/>
                        </a:rPr>
                        <a:t>No acknowledgment segment.</a:t>
                      </a:r>
                      <a:endParaRPr lang="en-IN" sz="2000" b="0" i="0" u="none" strike="noStrike">
                        <a:solidFill>
                          <a:srgbClr val="000000"/>
                        </a:solidFill>
                        <a:effectLst/>
                        <a:latin typeface="Calibri" panose="020F0502020204030204" pitchFamily="34" charset="0"/>
                      </a:endParaRPr>
                    </a:p>
                  </a:txBody>
                  <a:tcPr marL="4768" marR="4768" marT="4768" marB="0" anchor="ctr"/>
                </a:tc>
                <a:extLst>
                  <a:ext uri="{0D108BD9-81ED-4DB2-BD59-A6C34878D82A}">
                    <a16:rowId xmlns:a16="http://schemas.microsoft.com/office/drawing/2014/main" val="2132482861"/>
                  </a:ext>
                </a:extLst>
              </a:tr>
              <a:tr h="979701">
                <a:tc>
                  <a:txBody>
                    <a:bodyPr/>
                    <a:lstStyle/>
                    <a:p>
                      <a:pPr algn="ctr" rtl="0" fontAlgn="ctr">
                        <a:buNone/>
                      </a:pPr>
                      <a:r>
                        <a:rPr lang="en-IN" sz="2000" u="none" strike="noStrike">
                          <a:effectLst/>
                        </a:rPr>
                        <a:t>Sequence</a:t>
                      </a:r>
                      <a:endParaRPr lang="en-IN"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a:effectLst/>
                        </a:rPr>
                        <a:t>Sequencing of data is a feature of Transmission Control Protocol (TCP). this means that packets arrive in order at the receiver.</a:t>
                      </a:r>
                      <a:endParaRPr lang="en-US"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a:effectLst/>
                        </a:rPr>
                        <a:t>There is no sequencing of data in UDP. If the order is required, it has to be managed by the application layer.</a:t>
                      </a:r>
                      <a:endParaRPr lang="en-US" sz="2000" b="0" i="0" u="none" strike="noStrike">
                        <a:solidFill>
                          <a:srgbClr val="000000"/>
                        </a:solidFill>
                        <a:effectLst/>
                        <a:latin typeface="Calibri" panose="020F0502020204030204" pitchFamily="34" charset="0"/>
                      </a:endParaRPr>
                    </a:p>
                  </a:txBody>
                  <a:tcPr marL="4768" marR="4768" marT="4768" marB="0" anchor="ctr"/>
                </a:tc>
                <a:extLst>
                  <a:ext uri="{0D108BD9-81ED-4DB2-BD59-A6C34878D82A}">
                    <a16:rowId xmlns:a16="http://schemas.microsoft.com/office/drawing/2014/main" val="3983974462"/>
                  </a:ext>
                </a:extLst>
              </a:tr>
              <a:tr h="489851">
                <a:tc>
                  <a:txBody>
                    <a:bodyPr/>
                    <a:lstStyle/>
                    <a:p>
                      <a:pPr algn="ctr" rtl="0" fontAlgn="ctr">
                        <a:buNone/>
                      </a:pPr>
                      <a:r>
                        <a:rPr lang="en-IN" sz="2000" u="none" strike="noStrike">
                          <a:effectLst/>
                        </a:rPr>
                        <a:t>Speed</a:t>
                      </a:r>
                      <a:endParaRPr lang="en-IN"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a:effectLst/>
                        </a:rPr>
                        <a:t>TCP is comparatively slower than UDP.</a:t>
                      </a:r>
                      <a:endParaRPr lang="en-US" sz="2000" b="0" i="0" u="none" strike="noStrike">
                        <a:solidFill>
                          <a:srgbClr val="000000"/>
                        </a:solidFill>
                        <a:effectLst/>
                        <a:latin typeface="Calibri" panose="020F0502020204030204" pitchFamily="34" charset="0"/>
                      </a:endParaRPr>
                    </a:p>
                  </a:txBody>
                  <a:tcPr marL="4768" marR="4768" marT="4768" marB="0" anchor="ctr"/>
                </a:tc>
                <a:tc>
                  <a:txBody>
                    <a:bodyPr/>
                    <a:lstStyle/>
                    <a:p>
                      <a:pPr algn="ctr" rtl="0" fontAlgn="ctr">
                        <a:buNone/>
                      </a:pPr>
                      <a:r>
                        <a:rPr lang="en-US" sz="2000" u="none" strike="noStrike" dirty="0">
                          <a:effectLst/>
                        </a:rPr>
                        <a:t>UDP is faster, simpler, and more efficient than TCP.</a:t>
                      </a:r>
                      <a:endParaRPr lang="en-US" sz="2000" b="0" i="0" u="none" strike="noStrike" dirty="0">
                        <a:solidFill>
                          <a:srgbClr val="000000"/>
                        </a:solidFill>
                        <a:effectLst/>
                        <a:latin typeface="Calibri" panose="020F0502020204030204" pitchFamily="34" charset="0"/>
                      </a:endParaRPr>
                    </a:p>
                  </a:txBody>
                  <a:tcPr marL="4768" marR="4768" marT="4768" marB="0" anchor="ctr"/>
                </a:tc>
                <a:extLst>
                  <a:ext uri="{0D108BD9-81ED-4DB2-BD59-A6C34878D82A}">
                    <a16:rowId xmlns:a16="http://schemas.microsoft.com/office/drawing/2014/main" val="1000450506"/>
                  </a:ext>
                </a:extLst>
              </a:tr>
            </a:tbl>
          </a:graphicData>
        </a:graphic>
      </p:graphicFrame>
    </p:spTree>
    <p:extLst>
      <p:ext uri="{BB962C8B-B14F-4D97-AF65-F5344CB8AC3E}">
        <p14:creationId xmlns:p14="http://schemas.microsoft.com/office/powerpoint/2010/main" val="1470190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CDB0-551A-7A98-2590-544808EDC1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1827EB-F777-FF5F-6EB4-8857AA0BD889}"/>
              </a:ext>
            </a:extLst>
          </p:cNvPr>
          <p:cNvSpPr>
            <a:spLocks noGrp="1"/>
          </p:cNvSpPr>
          <p:nvPr>
            <p:ph type="title"/>
          </p:nvPr>
        </p:nvSpPr>
        <p:spPr>
          <a:xfrm>
            <a:off x="916112" y="4281"/>
            <a:ext cx="9985919" cy="1005842"/>
          </a:xfrm>
        </p:spPr>
        <p:txBody>
          <a:bodyPr/>
          <a:lstStyle/>
          <a:p>
            <a:pPr fontAlgn="base"/>
            <a:r>
              <a:rPr lang="en-US" b="1" dirty="0">
                <a:solidFill>
                  <a:srgbClr val="FF0000"/>
                </a:solidFill>
              </a:rPr>
              <a:t>Differences between TCP and UDP</a:t>
            </a:r>
          </a:p>
        </p:txBody>
      </p:sp>
      <p:sp>
        <p:nvSpPr>
          <p:cNvPr id="2" name="Text Placeholder 1">
            <a:extLst>
              <a:ext uri="{FF2B5EF4-FFF2-40B4-BE49-F238E27FC236}">
                <a16:creationId xmlns:a16="http://schemas.microsoft.com/office/drawing/2014/main" id="{29C72CF6-6092-1A09-44B7-AB03B07039C7}"/>
              </a:ext>
            </a:extLst>
          </p:cNvPr>
          <p:cNvSpPr>
            <a:spLocks noGrp="1"/>
          </p:cNvSpPr>
          <p:nvPr>
            <p:ph type="body" sz="quarter" idx="17"/>
          </p:nvPr>
        </p:nvSpPr>
        <p:spPr>
          <a:xfrm>
            <a:off x="916112" y="762000"/>
            <a:ext cx="13110120" cy="6385141"/>
          </a:xfrm>
        </p:spPr>
        <p:txBody>
          <a:bodyPr/>
          <a:lstStyle/>
          <a:p>
            <a:pPr marL="0" indent="0" fontAlgn="base">
              <a:spcAft>
                <a:spcPts val="600"/>
              </a:spcAft>
              <a:buNone/>
            </a:pPr>
            <a:endParaRPr lang="en-US" b="1" dirty="0">
              <a:solidFill>
                <a:srgbClr val="FF0000"/>
              </a:solidFill>
            </a:endParaRPr>
          </a:p>
          <a:p>
            <a:pPr marL="0" indent="0" fontAlgn="base">
              <a:spcAft>
                <a:spcPts val="600"/>
              </a:spcAft>
              <a:buNone/>
            </a:pPr>
            <a:r>
              <a:rPr lang="en-US" dirty="0"/>
              <a:t>.</a:t>
            </a:r>
          </a:p>
          <a:p>
            <a:pPr fontAlgn="base"/>
            <a:endParaRPr lang="en-US" dirty="0"/>
          </a:p>
        </p:txBody>
      </p:sp>
      <p:graphicFrame>
        <p:nvGraphicFramePr>
          <p:cNvPr id="5" name="Table 4">
            <a:extLst>
              <a:ext uri="{FF2B5EF4-FFF2-40B4-BE49-F238E27FC236}">
                <a16:creationId xmlns:a16="http://schemas.microsoft.com/office/drawing/2014/main" id="{EB59864C-2173-4AFF-8BB4-D22EB9CCF8BE}"/>
              </a:ext>
            </a:extLst>
          </p:cNvPr>
          <p:cNvGraphicFramePr>
            <a:graphicFrameLocks noGrp="1"/>
          </p:cNvGraphicFramePr>
          <p:nvPr>
            <p:extLst>
              <p:ext uri="{D42A27DB-BD31-4B8C-83A1-F6EECF244321}">
                <p14:modId xmlns:p14="http://schemas.microsoft.com/office/powerpoint/2010/main" val="1196680456"/>
              </p:ext>
            </p:extLst>
          </p:nvPr>
        </p:nvGraphicFramePr>
        <p:xfrm>
          <a:off x="1143000" y="727392"/>
          <a:ext cx="13329716" cy="7426008"/>
        </p:xfrm>
        <a:graphic>
          <a:graphicData uri="http://schemas.openxmlformats.org/drawingml/2006/table">
            <a:tbl>
              <a:tblPr>
                <a:tableStyleId>{5C22544A-7EE6-4342-B048-85BDC9FD1C3A}</a:tableStyleId>
              </a:tblPr>
              <a:tblGrid>
                <a:gridCol w="3271316">
                  <a:extLst>
                    <a:ext uri="{9D8B030D-6E8A-4147-A177-3AD203B41FA5}">
                      <a16:colId xmlns:a16="http://schemas.microsoft.com/office/drawing/2014/main" val="2992678902"/>
                    </a:ext>
                  </a:extLst>
                </a:gridCol>
                <a:gridCol w="5232124">
                  <a:extLst>
                    <a:ext uri="{9D8B030D-6E8A-4147-A177-3AD203B41FA5}">
                      <a16:colId xmlns:a16="http://schemas.microsoft.com/office/drawing/2014/main" val="2908752916"/>
                    </a:ext>
                  </a:extLst>
                </a:gridCol>
                <a:gridCol w="4826276">
                  <a:extLst>
                    <a:ext uri="{9D8B030D-6E8A-4147-A177-3AD203B41FA5}">
                      <a16:colId xmlns:a16="http://schemas.microsoft.com/office/drawing/2014/main" val="2445367808"/>
                    </a:ext>
                  </a:extLst>
                </a:gridCol>
              </a:tblGrid>
              <a:tr h="1367214">
                <a:tc>
                  <a:txBody>
                    <a:bodyPr/>
                    <a:lstStyle/>
                    <a:p>
                      <a:pPr algn="ctr" rtl="0" fontAlgn="ctr">
                        <a:buNone/>
                      </a:pPr>
                      <a:r>
                        <a:rPr lang="en-IN" sz="2100" u="none" strike="noStrike" dirty="0">
                          <a:effectLst/>
                          <a:highlight>
                            <a:srgbClr val="FFFF00"/>
                          </a:highlight>
                        </a:rPr>
                        <a:t>Basis</a:t>
                      </a:r>
                      <a:endParaRPr lang="en-IN" sz="2100" b="1" i="0" u="none" strike="noStrike" dirty="0">
                        <a:solidFill>
                          <a:srgbClr val="000000"/>
                        </a:solidFill>
                        <a:effectLst/>
                        <a:highlight>
                          <a:srgbClr val="FFFF00"/>
                        </a:highlight>
                        <a:latin typeface="Calibri" panose="020F0502020204030204" pitchFamily="34" charset="0"/>
                      </a:endParaRPr>
                    </a:p>
                  </a:txBody>
                  <a:tcPr marL="4768" marR="4768" marT="4768" marB="0" anchor="ctr"/>
                </a:tc>
                <a:tc>
                  <a:txBody>
                    <a:bodyPr/>
                    <a:lstStyle/>
                    <a:p>
                      <a:pPr algn="ctr" rtl="0" fontAlgn="ctr">
                        <a:buNone/>
                      </a:pPr>
                      <a:r>
                        <a:rPr lang="en-IN" sz="2100" u="none" strike="noStrike" dirty="0">
                          <a:effectLst/>
                          <a:highlight>
                            <a:srgbClr val="FFFF00"/>
                          </a:highlight>
                        </a:rPr>
                        <a:t>Transmission Control Protocol (TCP)</a:t>
                      </a:r>
                      <a:endParaRPr lang="en-IN" sz="2100" b="1" i="0" u="none" strike="noStrike" dirty="0">
                        <a:solidFill>
                          <a:srgbClr val="000000"/>
                        </a:solidFill>
                        <a:effectLst/>
                        <a:highlight>
                          <a:srgbClr val="FFFF00"/>
                        </a:highlight>
                        <a:latin typeface="Calibri" panose="020F0502020204030204" pitchFamily="34" charset="0"/>
                      </a:endParaRPr>
                    </a:p>
                  </a:txBody>
                  <a:tcPr marL="4768" marR="4768" marT="4768" marB="0" anchor="ctr"/>
                </a:tc>
                <a:tc>
                  <a:txBody>
                    <a:bodyPr/>
                    <a:lstStyle/>
                    <a:p>
                      <a:pPr algn="ctr" rtl="0" fontAlgn="ctr">
                        <a:buNone/>
                      </a:pPr>
                      <a:r>
                        <a:rPr lang="en-IN" sz="2100" u="none" strike="noStrike" dirty="0">
                          <a:effectLst/>
                          <a:highlight>
                            <a:srgbClr val="FFFF00"/>
                          </a:highlight>
                        </a:rPr>
                        <a:t>User Datagram Protocol (UDP)</a:t>
                      </a:r>
                      <a:endParaRPr lang="en-IN" sz="2100" b="1" i="0" u="none" strike="noStrike" dirty="0">
                        <a:solidFill>
                          <a:srgbClr val="000000"/>
                        </a:solidFill>
                        <a:effectLst/>
                        <a:highlight>
                          <a:srgbClr val="FFFF00"/>
                        </a:highlight>
                        <a:latin typeface="Calibri" panose="020F0502020204030204" pitchFamily="34" charset="0"/>
                      </a:endParaRPr>
                    </a:p>
                  </a:txBody>
                  <a:tcPr marL="4768" marR="4768" marT="4768" marB="0" anchor="ctr"/>
                </a:tc>
                <a:extLst>
                  <a:ext uri="{0D108BD9-81ED-4DB2-BD59-A6C34878D82A}">
                    <a16:rowId xmlns:a16="http://schemas.microsoft.com/office/drawing/2014/main" val="3022958581"/>
                  </a:ext>
                </a:extLst>
              </a:tr>
              <a:tr h="1617549">
                <a:tc>
                  <a:txBody>
                    <a:bodyPr/>
                    <a:lstStyle/>
                    <a:p>
                      <a:pPr algn="ctr" rtl="0" fontAlgn="ctr">
                        <a:buNone/>
                      </a:pPr>
                      <a:r>
                        <a:rPr lang="en-IN" sz="2400" b="0" i="0" u="none" strike="noStrike" dirty="0">
                          <a:solidFill>
                            <a:srgbClr val="000000"/>
                          </a:solidFill>
                          <a:effectLst/>
                          <a:latin typeface="Calibri" panose="020F0502020204030204" pitchFamily="34" charset="0"/>
                        </a:rPr>
                        <a:t>Retransmission</a:t>
                      </a:r>
                    </a:p>
                  </a:txBody>
                  <a:tcPr marL="6350" marR="6350" marT="6350" marB="0" anchor="ctr"/>
                </a:tc>
                <a:tc>
                  <a:txBody>
                    <a:bodyPr/>
                    <a:lstStyle/>
                    <a:p>
                      <a:pPr algn="ctr" rtl="0" fontAlgn="ctr">
                        <a:buNone/>
                      </a:pPr>
                      <a:r>
                        <a:rPr lang="en-US" sz="2400" b="0" i="0" u="none" strike="noStrike">
                          <a:solidFill>
                            <a:srgbClr val="000000"/>
                          </a:solidFill>
                          <a:effectLst/>
                          <a:latin typeface="Calibri" panose="020F0502020204030204" pitchFamily="34" charset="0"/>
                        </a:rPr>
                        <a:t>Retransmission of lost packets is possible in TCP, but not in UDP.</a:t>
                      </a:r>
                    </a:p>
                  </a:txBody>
                  <a:tcPr marL="6350" marR="6350" marT="6350" marB="0" anchor="ctr"/>
                </a:tc>
                <a:tc>
                  <a:txBody>
                    <a:bodyPr/>
                    <a:lstStyle/>
                    <a:p>
                      <a:pPr algn="ctr" rtl="0" fontAlgn="ctr">
                        <a:buNone/>
                      </a:pPr>
                      <a:r>
                        <a:rPr lang="en-US" sz="2400" b="0" i="0" u="none" strike="noStrike">
                          <a:solidFill>
                            <a:srgbClr val="000000"/>
                          </a:solidFill>
                          <a:effectLst/>
                          <a:latin typeface="Calibri" panose="020F0502020204030204" pitchFamily="34" charset="0"/>
                        </a:rPr>
                        <a:t>There is no retransmission of lost packets in the User Datagram Protocol (UDP).</a:t>
                      </a:r>
                    </a:p>
                  </a:txBody>
                  <a:tcPr marL="6350" marR="6350" marT="6350" marB="0" anchor="ctr"/>
                </a:tc>
                <a:extLst>
                  <a:ext uri="{0D108BD9-81ED-4DB2-BD59-A6C34878D82A}">
                    <a16:rowId xmlns:a16="http://schemas.microsoft.com/office/drawing/2014/main" val="2566458731"/>
                  </a:ext>
                </a:extLst>
              </a:tr>
              <a:tr h="808775">
                <a:tc>
                  <a:txBody>
                    <a:bodyPr/>
                    <a:lstStyle/>
                    <a:p>
                      <a:pPr algn="ctr" rtl="0" fontAlgn="ctr">
                        <a:buNone/>
                      </a:pPr>
                      <a:r>
                        <a:rPr lang="en-IN" sz="2400" b="0" i="0" u="none" strike="noStrike">
                          <a:solidFill>
                            <a:srgbClr val="000000"/>
                          </a:solidFill>
                          <a:effectLst/>
                          <a:latin typeface="Calibri" panose="020F0502020204030204" pitchFamily="34" charset="0"/>
                        </a:rPr>
                        <a:t>Header Length</a:t>
                      </a:r>
                    </a:p>
                  </a:txBody>
                  <a:tcPr marL="6350" marR="6350" marT="6350" marB="0" anchor="ctr"/>
                </a:tc>
                <a:tc>
                  <a:txBody>
                    <a:bodyPr/>
                    <a:lstStyle/>
                    <a:p>
                      <a:pPr algn="ctr" rtl="0" fontAlgn="ctr">
                        <a:buNone/>
                      </a:pPr>
                      <a:r>
                        <a:rPr lang="en-US" sz="2400" b="0" i="0" u="none" strike="noStrike" dirty="0">
                          <a:solidFill>
                            <a:srgbClr val="000000"/>
                          </a:solidFill>
                          <a:effectLst/>
                          <a:latin typeface="Calibri" panose="020F0502020204030204" pitchFamily="34" charset="0"/>
                        </a:rPr>
                        <a:t>TCP has a (20-60) bytes variable length header.</a:t>
                      </a:r>
                    </a:p>
                  </a:txBody>
                  <a:tcPr marL="6350" marR="6350" marT="6350" marB="0" anchor="ctr"/>
                </a:tc>
                <a:tc>
                  <a:txBody>
                    <a:bodyPr/>
                    <a:lstStyle/>
                    <a:p>
                      <a:pPr algn="ctr" rtl="0" fontAlgn="ctr">
                        <a:buNone/>
                      </a:pPr>
                      <a:r>
                        <a:rPr lang="en-US" sz="2400" b="0" i="0" u="none" strike="noStrike">
                          <a:solidFill>
                            <a:srgbClr val="000000"/>
                          </a:solidFill>
                          <a:effectLst/>
                          <a:latin typeface="Calibri" panose="020F0502020204030204" pitchFamily="34" charset="0"/>
                        </a:rPr>
                        <a:t>UDP has an 8 bytes fixed-length header.</a:t>
                      </a:r>
                    </a:p>
                  </a:txBody>
                  <a:tcPr marL="6350" marR="6350" marT="6350" marB="0" anchor="ctr"/>
                </a:tc>
                <a:extLst>
                  <a:ext uri="{0D108BD9-81ED-4DB2-BD59-A6C34878D82A}">
                    <a16:rowId xmlns:a16="http://schemas.microsoft.com/office/drawing/2014/main" val="4143121081"/>
                  </a:ext>
                </a:extLst>
              </a:tr>
              <a:tr h="1078365">
                <a:tc>
                  <a:txBody>
                    <a:bodyPr/>
                    <a:lstStyle/>
                    <a:p>
                      <a:pPr algn="ctr" rtl="0" fontAlgn="ctr">
                        <a:buNone/>
                      </a:pPr>
                      <a:r>
                        <a:rPr lang="en-IN" sz="2400" b="0" i="0" u="none" strike="noStrike">
                          <a:solidFill>
                            <a:srgbClr val="000000"/>
                          </a:solidFill>
                          <a:effectLst/>
                          <a:latin typeface="Calibri" panose="020F0502020204030204" pitchFamily="34" charset="0"/>
                        </a:rPr>
                        <a:t>Weight</a:t>
                      </a:r>
                    </a:p>
                  </a:txBody>
                  <a:tcPr marL="6350" marR="6350" marT="6350" marB="0" anchor="ctr"/>
                </a:tc>
                <a:tc>
                  <a:txBody>
                    <a:bodyPr/>
                    <a:lstStyle/>
                    <a:p>
                      <a:pPr algn="ctr" rtl="0" fontAlgn="ctr">
                        <a:buNone/>
                      </a:pPr>
                      <a:r>
                        <a:rPr lang="en-IN" sz="2400" b="0" i="0" u="none" strike="noStrike" dirty="0">
                          <a:solidFill>
                            <a:srgbClr val="000000"/>
                          </a:solidFill>
                          <a:effectLst/>
                          <a:latin typeface="Calibri" panose="020F0502020204030204" pitchFamily="34" charset="0"/>
                        </a:rPr>
                        <a:t>TCP is heavy-weight.</a:t>
                      </a:r>
                    </a:p>
                  </a:txBody>
                  <a:tcPr marL="6350" marR="6350" marT="6350" marB="0" anchor="ctr"/>
                </a:tc>
                <a:tc>
                  <a:txBody>
                    <a:bodyPr/>
                    <a:lstStyle/>
                    <a:p>
                      <a:pPr algn="ctr" rtl="0" fontAlgn="ctr">
                        <a:buNone/>
                      </a:pPr>
                      <a:r>
                        <a:rPr lang="en-IN" sz="2400" b="0" i="0" u="none" strike="noStrike" dirty="0">
                          <a:solidFill>
                            <a:srgbClr val="000000"/>
                          </a:solidFill>
                          <a:effectLst/>
                          <a:latin typeface="Calibri" panose="020F0502020204030204" pitchFamily="34" charset="0"/>
                        </a:rPr>
                        <a:t>UDP is lightweight.</a:t>
                      </a:r>
                    </a:p>
                  </a:txBody>
                  <a:tcPr marL="6350" marR="6350" marT="6350" marB="0" anchor="ctr"/>
                </a:tc>
                <a:extLst>
                  <a:ext uri="{0D108BD9-81ED-4DB2-BD59-A6C34878D82A}">
                    <a16:rowId xmlns:a16="http://schemas.microsoft.com/office/drawing/2014/main" val="2554777898"/>
                  </a:ext>
                </a:extLst>
              </a:tr>
              <a:tr h="539183">
                <a:tc>
                  <a:txBody>
                    <a:bodyPr/>
                    <a:lstStyle/>
                    <a:p>
                      <a:pPr algn="ctr" rtl="0" fontAlgn="ctr">
                        <a:buNone/>
                      </a:pPr>
                      <a:r>
                        <a:rPr lang="en-IN" sz="2400" b="0" i="0" u="none" strike="noStrike">
                          <a:solidFill>
                            <a:srgbClr val="000000"/>
                          </a:solidFill>
                          <a:effectLst/>
                          <a:latin typeface="Calibri" panose="020F0502020204030204" pitchFamily="34" charset="0"/>
                        </a:rPr>
                        <a:t>Handshaking Techniques</a:t>
                      </a:r>
                    </a:p>
                  </a:txBody>
                  <a:tcPr marL="6350" marR="6350" marT="6350" marB="0" anchor="ctr"/>
                </a:tc>
                <a:tc>
                  <a:txBody>
                    <a:bodyPr/>
                    <a:lstStyle/>
                    <a:p>
                      <a:pPr algn="ctr" rtl="0" fontAlgn="ctr">
                        <a:buNone/>
                      </a:pPr>
                      <a:r>
                        <a:rPr lang="en-US" sz="2400" b="0" i="0" u="none" strike="noStrike">
                          <a:solidFill>
                            <a:srgbClr val="000000"/>
                          </a:solidFill>
                          <a:effectLst/>
                          <a:latin typeface="Calibri" panose="020F0502020204030204" pitchFamily="34" charset="0"/>
                        </a:rPr>
                        <a:t>Uses handshakes such as SYN, ACK, SYN-ACK</a:t>
                      </a:r>
                    </a:p>
                  </a:txBody>
                  <a:tcPr marL="6350" marR="6350" marT="6350" marB="0" anchor="ctr"/>
                </a:tc>
                <a:tc>
                  <a:txBody>
                    <a:bodyPr/>
                    <a:lstStyle/>
                    <a:p>
                      <a:pPr algn="ctr" rtl="0" fontAlgn="ctr">
                        <a:buNone/>
                      </a:pPr>
                      <a:r>
                        <a:rPr lang="en-US" sz="2400" b="0" i="0" u="none" strike="noStrike" dirty="0">
                          <a:solidFill>
                            <a:srgbClr val="000000"/>
                          </a:solidFill>
                          <a:effectLst/>
                          <a:latin typeface="Calibri" panose="020F0502020204030204" pitchFamily="34" charset="0"/>
                        </a:rPr>
                        <a:t>It's a connectionless protocol i.e. No handshake</a:t>
                      </a:r>
                    </a:p>
                  </a:txBody>
                  <a:tcPr marL="6350" marR="6350" marT="6350" marB="0" anchor="ctr"/>
                </a:tc>
                <a:extLst>
                  <a:ext uri="{0D108BD9-81ED-4DB2-BD59-A6C34878D82A}">
                    <a16:rowId xmlns:a16="http://schemas.microsoft.com/office/drawing/2014/main" val="2132482861"/>
                  </a:ext>
                </a:extLst>
              </a:tr>
              <a:tr h="1078365">
                <a:tc>
                  <a:txBody>
                    <a:bodyPr/>
                    <a:lstStyle/>
                    <a:p>
                      <a:pPr algn="ctr" rtl="0" fontAlgn="ctr">
                        <a:buNone/>
                      </a:pPr>
                      <a:r>
                        <a:rPr lang="en-IN" sz="2400" b="0" i="0" u="none" strike="noStrike">
                          <a:solidFill>
                            <a:srgbClr val="000000"/>
                          </a:solidFill>
                          <a:effectLst/>
                          <a:latin typeface="Calibri" panose="020F0502020204030204" pitchFamily="34" charset="0"/>
                        </a:rPr>
                        <a:t>Broadcasting</a:t>
                      </a:r>
                    </a:p>
                  </a:txBody>
                  <a:tcPr marL="6350" marR="6350" marT="6350" marB="0" anchor="ctr"/>
                </a:tc>
                <a:tc>
                  <a:txBody>
                    <a:bodyPr/>
                    <a:lstStyle/>
                    <a:p>
                      <a:pPr algn="ctr" rtl="0" fontAlgn="ctr">
                        <a:buNone/>
                      </a:pPr>
                      <a:r>
                        <a:rPr lang="en-IN" sz="2400" b="0" i="0" u="none" strike="noStrike">
                          <a:solidFill>
                            <a:srgbClr val="000000"/>
                          </a:solidFill>
                          <a:effectLst/>
                          <a:latin typeface="Calibri" panose="020F0502020204030204" pitchFamily="34" charset="0"/>
                        </a:rPr>
                        <a:t>TCP doesn't support Broadcasting.</a:t>
                      </a:r>
                    </a:p>
                  </a:txBody>
                  <a:tcPr marL="6350" marR="6350" marT="6350" marB="0" anchor="ctr"/>
                </a:tc>
                <a:tc>
                  <a:txBody>
                    <a:bodyPr/>
                    <a:lstStyle/>
                    <a:p>
                      <a:pPr algn="ctr" rtl="0" fontAlgn="ctr">
                        <a:buNone/>
                      </a:pPr>
                      <a:r>
                        <a:rPr lang="en-IN" sz="2400" b="0" i="0" u="none" strike="noStrike" dirty="0">
                          <a:solidFill>
                            <a:srgbClr val="000000"/>
                          </a:solidFill>
                          <a:effectLst/>
                          <a:latin typeface="Calibri" panose="020F0502020204030204" pitchFamily="34" charset="0"/>
                        </a:rPr>
                        <a:t>UDP supports Broadcasting.</a:t>
                      </a:r>
                    </a:p>
                  </a:txBody>
                  <a:tcPr marL="6350" marR="6350" marT="6350" marB="0" anchor="ctr"/>
                </a:tc>
                <a:extLst>
                  <a:ext uri="{0D108BD9-81ED-4DB2-BD59-A6C34878D82A}">
                    <a16:rowId xmlns:a16="http://schemas.microsoft.com/office/drawing/2014/main" val="3983974462"/>
                  </a:ext>
                </a:extLst>
              </a:tr>
              <a:tr h="539183">
                <a:tc>
                  <a:txBody>
                    <a:bodyPr/>
                    <a:lstStyle/>
                    <a:p>
                      <a:pPr algn="ctr" rtl="0" fontAlgn="ctr">
                        <a:buNone/>
                      </a:pPr>
                      <a:r>
                        <a:rPr lang="en-IN" sz="2400" b="0" i="0" u="none" strike="noStrike">
                          <a:solidFill>
                            <a:srgbClr val="000000"/>
                          </a:solidFill>
                          <a:effectLst/>
                          <a:latin typeface="Calibri" panose="020F0502020204030204" pitchFamily="34" charset="0"/>
                        </a:rPr>
                        <a:t>Protocols</a:t>
                      </a:r>
                    </a:p>
                  </a:txBody>
                  <a:tcPr marL="6350" marR="6350" marT="6350" marB="0" anchor="ctr"/>
                </a:tc>
                <a:tc>
                  <a:txBody>
                    <a:bodyPr/>
                    <a:lstStyle/>
                    <a:p>
                      <a:pPr algn="ctr" rtl="0" fontAlgn="ctr">
                        <a:buNone/>
                      </a:pPr>
                      <a:r>
                        <a:rPr lang="en-US" sz="2400" b="0" i="0" u="none" strike="noStrike">
                          <a:solidFill>
                            <a:srgbClr val="000000"/>
                          </a:solidFill>
                          <a:effectLst/>
                          <a:latin typeface="Calibri" panose="020F0502020204030204" pitchFamily="34" charset="0"/>
                        </a:rPr>
                        <a:t>TCP is used by HTTP, HTTPs , FTP , SMTP and Telnet .</a:t>
                      </a:r>
                    </a:p>
                  </a:txBody>
                  <a:tcPr marL="6350" marR="6350" marT="6350" marB="0" anchor="ctr"/>
                </a:tc>
                <a:tc>
                  <a:txBody>
                    <a:bodyPr/>
                    <a:lstStyle/>
                    <a:p>
                      <a:pPr algn="ctr" rtl="0" fontAlgn="ctr">
                        <a:buNone/>
                      </a:pPr>
                      <a:r>
                        <a:rPr lang="en-US" sz="2400" b="0" i="0" u="none" strike="noStrike" dirty="0">
                          <a:solidFill>
                            <a:srgbClr val="000000"/>
                          </a:solidFill>
                          <a:effectLst/>
                          <a:latin typeface="Calibri" panose="020F0502020204030204" pitchFamily="34" charset="0"/>
                        </a:rPr>
                        <a:t>UDP is used by DNS , DHCP , TFTP, SNMP , RIP , and VoIP .</a:t>
                      </a:r>
                    </a:p>
                  </a:txBody>
                  <a:tcPr marL="6350" marR="6350" marT="6350" marB="0" anchor="ctr"/>
                </a:tc>
                <a:extLst>
                  <a:ext uri="{0D108BD9-81ED-4DB2-BD59-A6C34878D82A}">
                    <a16:rowId xmlns:a16="http://schemas.microsoft.com/office/drawing/2014/main" val="1000450506"/>
                  </a:ext>
                </a:extLst>
              </a:tr>
            </a:tbl>
          </a:graphicData>
        </a:graphic>
      </p:graphicFrame>
    </p:spTree>
    <p:extLst>
      <p:ext uri="{BB962C8B-B14F-4D97-AF65-F5344CB8AC3E}">
        <p14:creationId xmlns:p14="http://schemas.microsoft.com/office/powerpoint/2010/main" val="185089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3FB5-B794-E493-3967-AD04538B2080}"/>
              </a:ext>
            </a:extLst>
          </p:cNvPr>
          <p:cNvSpPr>
            <a:spLocks noGrp="1"/>
          </p:cNvSpPr>
          <p:nvPr>
            <p:ph type="title"/>
          </p:nvPr>
        </p:nvSpPr>
        <p:spPr/>
        <p:txBody>
          <a:bodyPr/>
          <a:lstStyle/>
          <a:p>
            <a:r>
              <a:rPr lang="en-GB" dirty="0"/>
              <a:t>Pictorial way to say </a:t>
            </a:r>
            <a:r>
              <a:rPr lang="en-GB" dirty="0" err="1"/>
              <a:t>tcp</a:t>
            </a:r>
            <a:r>
              <a:rPr lang="en-GB" dirty="0"/>
              <a:t> &amp; </a:t>
            </a:r>
            <a:r>
              <a:rPr lang="en-GB" dirty="0" err="1"/>
              <a:t>udp</a:t>
            </a:r>
            <a:r>
              <a:rPr lang="en-GB" dirty="0"/>
              <a:t> </a:t>
            </a:r>
            <a:endParaRPr lang="en-IN" dirty="0"/>
          </a:p>
        </p:txBody>
      </p:sp>
      <p:pic>
        <p:nvPicPr>
          <p:cNvPr id="9" name="Picture 8">
            <a:extLst>
              <a:ext uri="{FF2B5EF4-FFF2-40B4-BE49-F238E27FC236}">
                <a16:creationId xmlns:a16="http://schemas.microsoft.com/office/drawing/2014/main" id="{15CD6B42-C911-A41D-34ED-20F942D8C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828800"/>
            <a:ext cx="9448800" cy="5773457"/>
          </a:xfrm>
          <a:prstGeom prst="rect">
            <a:avLst/>
          </a:prstGeom>
        </p:spPr>
      </p:pic>
    </p:spTree>
    <p:extLst>
      <p:ext uri="{BB962C8B-B14F-4D97-AF65-F5344CB8AC3E}">
        <p14:creationId xmlns:p14="http://schemas.microsoft.com/office/powerpoint/2010/main" val="356839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5EDD6-7DE0-477E-50D9-6EA57E9213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7579EA-D62F-6073-404C-946D1715F6B4}"/>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Domain Name System (DNS)</a:t>
            </a:r>
          </a:p>
        </p:txBody>
      </p:sp>
      <p:sp>
        <p:nvSpPr>
          <p:cNvPr id="2" name="Text Placeholder 1">
            <a:extLst>
              <a:ext uri="{FF2B5EF4-FFF2-40B4-BE49-F238E27FC236}">
                <a16:creationId xmlns:a16="http://schemas.microsoft.com/office/drawing/2014/main" id="{6ADA6EDC-7B0B-33FF-E024-34F58D4C9C59}"/>
              </a:ext>
            </a:extLst>
          </p:cNvPr>
          <p:cNvSpPr>
            <a:spLocks noGrp="1"/>
          </p:cNvSpPr>
          <p:nvPr>
            <p:ph type="body" sz="quarter" idx="17"/>
          </p:nvPr>
        </p:nvSpPr>
        <p:spPr>
          <a:xfrm>
            <a:off x="916112" y="762000"/>
            <a:ext cx="13110120" cy="6385141"/>
          </a:xfrm>
        </p:spPr>
        <p:txBody>
          <a:bodyPr/>
          <a:lstStyle/>
          <a:p>
            <a:pPr marL="0" indent="0" algn="just" fontAlgn="base">
              <a:spcAft>
                <a:spcPts val="600"/>
              </a:spcAft>
              <a:buNone/>
            </a:pPr>
            <a:endParaRPr lang="en-US" b="1" dirty="0">
              <a:solidFill>
                <a:srgbClr val="FF0000"/>
              </a:solidFill>
            </a:endParaRPr>
          </a:p>
          <a:p>
            <a:pPr algn="just" fontAlgn="base"/>
            <a:r>
              <a:rPr lang="en-US" dirty="0"/>
              <a:t>DNS is a hierarchical and distributed naming system that translates domain names into IP addresses. </a:t>
            </a:r>
          </a:p>
          <a:p>
            <a:pPr algn="just" fontAlgn="base"/>
            <a:r>
              <a:rPr lang="en-US" dirty="0"/>
              <a:t>When you type a domain name like </a:t>
            </a:r>
            <a:r>
              <a:rPr lang="en-US" u="sng" dirty="0">
                <a:hlinkClick r:id="rId2"/>
              </a:rPr>
              <a:t>www.facebook.com </a:t>
            </a:r>
            <a:r>
              <a:rPr lang="en-US" dirty="0"/>
              <a:t>into your browser, DNS ensures that the request reaches the correct server by resolving the domain to its corresponding IP address.</a:t>
            </a:r>
          </a:p>
          <a:p>
            <a:pPr algn="just" fontAlgn="base"/>
            <a:r>
              <a:rPr lang="en-US" dirty="0"/>
              <a:t>Without DNS, we’d have to remember the numerical IP address of every website we want to visit, which is highly impractical.</a:t>
            </a:r>
          </a:p>
          <a:p>
            <a:pPr fontAlgn="base"/>
            <a:endParaRPr lang="en-US" dirty="0"/>
          </a:p>
        </p:txBody>
      </p:sp>
    </p:spTree>
    <p:extLst>
      <p:ext uri="{BB962C8B-B14F-4D97-AF65-F5344CB8AC3E}">
        <p14:creationId xmlns:p14="http://schemas.microsoft.com/office/powerpoint/2010/main" val="1338421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9EAC0-0BCF-247B-EB20-6CB09D6D92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927672-A7D2-9381-08BE-61A796EDD056}"/>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Domain Name System (DNS)</a:t>
            </a:r>
          </a:p>
        </p:txBody>
      </p:sp>
      <p:sp>
        <p:nvSpPr>
          <p:cNvPr id="2" name="Text Placeholder 1">
            <a:extLst>
              <a:ext uri="{FF2B5EF4-FFF2-40B4-BE49-F238E27FC236}">
                <a16:creationId xmlns:a16="http://schemas.microsoft.com/office/drawing/2014/main" id="{E07571E3-BA2B-D857-926A-372EBC74B6BE}"/>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a:buNone/>
            </a:pPr>
            <a:r>
              <a:rPr lang="en-IN" b="1" dirty="0">
                <a:solidFill>
                  <a:srgbClr val="FF0000"/>
                </a:solidFill>
              </a:rPr>
              <a:t>Types of Domains</a:t>
            </a:r>
            <a:endParaRPr lang="en-IN" dirty="0">
              <a:solidFill>
                <a:srgbClr val="FF0000"/>
              </a:solidFill>
            </a:endParaRPr>
          </a:p>
          <a:p>
            <a:r>
              <a:rPr lang="en-IN" dirty="0"/>
              <a:t>DNS helps manage a wide variety of domain types to organize the vast number of websites on the internet. Here are the primary categories:</a:t>
            </a:r>
          </a:p>
          <a:p>
            <a:pPr lvl="0"/>
            <a:r>
              <a:rPr lang="en-IN" b="1" dirty="0"/>
              <a:t>Generic Domains: </a:t>
            </a:r>
            <a:r>
              <a:rPr lang="en-IN" dirty="0"/>
              <a:t>These include top-level domains like .com, .org, </a:t>
            </a:r>
            <a:r>
              <a:rPr lang="en-IN" dirty="0" err="1"/>
              <a:t>.net</a:t>
            </a:r>
            <a:r>
              <a:rPr lang="en-IN" dirty="0"/>
              <a:t> and .</a:t>
            </a:r>
            <a:r>
              <a:rPr lang="en-IN" dirty="0" err="1"/>
              <a:t>edu</a:t>
            </a:r>
            <a:r>
              <a:rPr lang="en-IN" dirty="0"/>
              <a:t>. These are widely used and recognized across the world.</a:t>
            </a:r>
          </a:p>
          <a:p>
            <a:pPr lvl="0"/>
            <a:r>
              <a:rPr lang="en-IN" b="1" dirty="0"/>
              <a:t>Country Code Domains: </a:t>
            </a:r>
            <a:r>
              <a:rPr lang="en-IN" dirty="0"/>
              <a:t>These domains represent specific countries or regions, such as .in for India, .us for the United States, .</a:t>
            </a:r>
            <a:r>
              <a:rPr lang="en-IN" dirty="0" err="1"/>
              <a:t>uk</a:t>
            </a:r>
            <a:r>
              <a:rPr lang="en-IN" dirty="0"/>
              <a:t> for the United Kingdom and .</a:t>
            </a:r>
            <a:r>
              <a:rPr lang="en-IN" dirty="0" err="1"/>
              <a:t>jp</a:t>
            </a:r>
            <a:r>
              <a:rPr lang="en-IN" dirty="0"/>
              <a:t> for Japan.</a:t>
            </a:r>
          </a:p>
          <a:p>
            <a:pPr lvl="0"/>
            <a:r>
              <a:rPr lang="en-IN" b="1" dirty="0"/>
              <a:t>Inverse Domains: </a:t>
            </a:r>
            <a:r>
              <a:rPr lang="en-IN" dirty="0"/>
              <a:t>Used for reverse DNS lookups, these domains help map IP addresses back to domain names. Reverse DNS lookups are useful for diagnostics and security purposes, ensuring that the source of network traffic is legitimate. So DNS can provide both the mapping for example to find the IP addresses of facebook.com then we have to type</a:t>
            </a:r>
          </a:p>
          <a:p>
            <a:pPr fontAlgn="base"/>
            <a:endParaRPr lang="en-US" dirty="0"/>
          </a:p>
        </p:txBody>
      </p:sp>
    </p:spTree>
    <p:extLst>
      <p:ext uri="{BB962C8B-B14F-4D97-AF65-F5344CB8AC3E}">
        <p14:creationId xmlns:p14="http://schemas.microsoft.com/office/powerpoint/2010/main" val="361010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5C10-A846-E99A-F2BD-B71637DE87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A6F5BE-0327-4D1E-DCDD-7BFB863B56DE}"/>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Domain Name System (DNS)</a:t>
            </a:r>
          </a:p>
        </p:txBody>
      </p:sp>
      <p:sp>
        <p:nvSpPr>
          <p:cNvPr id="2" name="Text Placeholder 1">
            <a:extLst>
              <a:ext uri="{FF2B5EF4-FFF2-40B4-BE49-F238E27FC236}">
                <a16:creationId xmlns:a16="http://schemas.microsoft.com/office/drawing/2014/main" id="{1930E305-A49A-63D4-B2A8-0D6AA0559AE3}"/>
              </a:ext>
            </a:extLst>
          </p:cNvPr>
          <p:cNvSpPr>
            <a:spLocks noGrp="1"/>
          </p:cNvSpPr>
          <p:nvPr>
            <p:ph type="body" sz="quarter" idx="17"/>
          </p:nvPr>
        </p:nvSpPr>
        <p:spPr>
          <a:xfrm>
            <a:off x="916112" y="1009650"/>
            <a:ext cx="13790488" cy="6385141"/>
          </a:xfrm>
        </p:spPr>
        <p:txBody>
          <a:bodyPr/>
          <a:lstStyle/>
          <a:p>
            <a:pPr marL="0" indent="0" fontAlgn="base">
              <a:spcAft>
                <a:spcPts val="600"/>
              </a:spcAft>
              <a:buNone/>
            </a:pPr>
            <a:endParaRPr lang="en-US" b="1" dirty="0">
              <a:solidFill>
                <a:srgbClr val="FF0000"/>
              </a:solidFill>
            </a:endParaRPr>
          </a:p>
          <a:p>
            <a:pPr marL="0" indent="0">
              <a:buNone/>
            </a:pPr>
            <a:r>
              <a:rPr lang="en-IN" b="1" dirty="0">
                <a:solidFill>
                  <a:srgbClr val="FF0000"/>
                </a:solidFill>
              </a:rPr>
              <a:t>Types of Domains</a:t>
            </a:r>
            <a:endParaRPr lang="en-IN" dirty="0">
              <a:solidFill>
                <a:srgbClr val="FF0000"/>
              </a:solidFill>
            </a:endParaRPr>
          </a:p>
          <a:p>
            <a:pPr marL="0" indent="0" fontAlgn="base">
              <a:buNone/>
            </a:pPr>
            <a:endParaRPr lang="en-US" dirty="0"/>
          </a:p>
        </p:txBody>
      </p:sp>
      <p:pic>
        <p:nvPicPr>
          <p:cNvPr id="3074" name="Picture 2" descr="Types of DNS">
            <a:extLst>
              <a:ext uri="{FF2B5EF4-FFF2-40B4-BE49-F238E27FC236}">
                <a16:creationId xmlns:a16="http://schemas.microsoft.com/office/drawing/2014/main" id="{258A9F3C-D4A7-DEA5-8B01-2F96EF97B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1981200"/>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475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7554A-FDF9-12AE-9D70-3CA72A6B1E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F5D8388-B21E-4BAD-2B8C-92879E0F6FC4}"/>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Domain Name System (DNS)</a:t>
            </a:r>
          </a:p>
        </p:txBody>
      </p:sp>
      <p:sp>
        <p:nvSpPr>
          <p:cNvPr id="2" name="Text Placeholder 1">
            <a:extLst>
              <a:ext uri="{FF2B5EF4-FFF2-40B4-BE49-F238E27FC236}">
                <a16:creationId xmlns:a16="http://schemas.microsoft.com/office/drawing/2014/main" id="{5FF6F350-7164-7232-A004-7670E16320BA}"/>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US" b="1" dirty="0">
                <a:solidFill>
                  <a:srgbClr val="FF0000"/>
                </a:solidFill>
              </a:rPr>
              <a:t>Domain Name Server</a:t>
            </a:r>
          </a:p>
          <a:p>
            <a:pPr algn="just" fontAlgn="base"/>
            <a:r>
              <a:rPr lang="en-US" dirty="0"/>
              <a:t>The client machine sends a request to the local name server, which, if the root does not find the address in its database, sends a request to the root name server, which in turn, will route the query to a top-level domain (TLD) or authoritative name server. </a:t>
            </a:r>
          </a:p>
          <a:p>
            <a:pPr algn="just" fontAlgn="base"/>
            <a:r>
              <a:rPr lang="en-US" dirty="0"/>
              <a:t>The root name server can also contain some </a:t>
            </a:r>
            <a:r>
              <a:rPr lang="en-US" dirty="0" err="1"/>
              <a:t>hostName</a:t>
            </a:r>
            <a:r>
              <a:rPr lang="en-US" dirty="0"/>
              <a:t> to IP address mappings. The Top-level domain (TLD) server always knows who the authoritative name server is. </a:t>
            </a:r>
          </a:p>
          <a:p>
            <a:pPr algn="just" fontAlgn="base"/>
            <a:r>
              <a:rPr lang="en-US" dirty="0"/>
              <a:t>So finally the IP address is returned to the local name server which in turn returns the IP address to the host.</a:t>
            </a:r>
          </a:p>
          <a:p>
            <a:pPr fontAlgn="base"/>
            <a:endParaRPr lang="en-US" dirty="0"/>
          </a:p>
        </p:txBody>
      </p:sp>
    </p:spTree>
    <p:extLst>
      <p:ext uri="{BB962C8B-B14F-4D97-AF65-F5344CB8AC3E}">
        <p14:creationId xmlns:p14="http://schemas.microsoft.com/office/powerpoint/2010/main" val="3841814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91002-0268-4379-6B79-15A3438783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ADA49A-9AB7-E44A-425F-99B4F2EC4484}"/>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Domain Name System (DNS)</a:t>
            </a:r>
          </a:p>
        </p:txBody>
      </p:sp>
      <p:sp>
        <p:nvSpPr>
          <p:cNvPr id="2" name="Text Placeholder 1">
            <a:extLst>
              <a:ext uri="{FF2B5EF4-FFF2-40B4-BE49-F238E27FC236}">
                <a16:creationId xmlns:a16="http://schemas.microsoft.com/office/drawing/2014/main" id="{E6643E3E-8FDE-C478-15C6-15953962B70B}"/>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IN" b="1" dirty="0">
                <a:solidFill>
                  <a:srgbClr val="FF0000"/>
                </a:solidFill>
              </a:rPr>
              <a:t>DNS Lookup</a:t>
            </a:r>
          </a:p>
          <a:p>
            <a:pPr algn="just" fontAlgn="base"/>
            <a:r>
              <a:rPr lang="en-US" dirty="0"/>
              <a:t>DNS</a:t>
            </a:r>
            <a:r>
              <a:rPr lang="en-US" u="sng" dirty="0"/>
              <a:t> </a:t>
            </a:r>
            <a:r>
              <a:rPr lang="en-US" dirty="0"/>
              <a:t>Lookup, also called DNS Resolution, is the process of translating a human-readable domain name (like www.example.com) into its corresponding IP address (like 192.0.2.1), which computers use to locate and communicate with each other on the internet. It allows users to access websites easily using names instead of remembering numeric IP addresses.</a:t>
            </a:r>
          </a:p>
          <a:p>
            <a:pPr algn="just" fontAlgn="base"/>
            <a:r>
              <a:rPr lang="en-US" dirty="0"/>
              <a:t>DNS Lookup starts when a user types a domain name into their browser.</a:t>
            </a:r>
          </a:p>
          <a:p>
            <a:pPr algn="just" fontAlgn="base"/>
            <a:r>
              <a:rPr lang="en-US" dirty="0"/>
              <a:t>The query goes through a series of servers: the DNS resolver, Root server, TLD server and authoritative server.</a:t>
            </a:r>
          </a:p>
          <a:p>
            <a:pPr algn="just" fontAlgn="base"/>
            <a:r>
              <a:rPr lang="en-US" dirty="0"/>
              <a:t>Each server plays a role in finding the correct IP address for the domain.</a:t>
            </a:r>
          </a:p>
          <a:p>
            <a:pPr algn="just" fontAlgn="base"/>
            <a:r>
              <a:rPr lang="en-US" dirty="0"/>
              <a:t>Once the IP address is found, the browser connects to the website’s server and loads the page.</a:t>
            </a:r>
          </a:p>
          <a:p>
            <a:pPr fontAlgn="base"/>
            <a:endParaRPr lang="en-US" dirty="0"/>
          </a:p>
        </p:txBody>
      </p:sp>
    </p:spTree>
    <p:extLst>
      <p:ext uri="{BB962C8B-B14F-4D97-AF65-F5344CB8AC3E}">
        <p14:creationId xmlns:p14="http://schemas.microsoft.com/office/powerpoint/2010/main" val="124975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5568C-BFE3-981F-B6D3-3835123BB3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27955D3-B165-FF4D-DCE4-08A3CC8A4278}"/>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Domain Name System (DNS)</a:t>
            </a:r>
          </a:p>
        </p:txBody>
      </p:sp>
      <p:sp>
        <p:nvSpPr>
          <p:cNvPr id="2" name="Text Placeholder 1">
            <a:extLst>
              <a:ext uri="{FF2B5EF4-FFF2-40B4-BE49-F238E27FC236}">
                <a16:creationId xmlns:a16="http://schemas.microsoft.com/office/drawing/2014/main" id="{76605F32-F316-B785-51FC-8C5254681657}"/>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algn="just" fontAlgn="base">
              <a:buNone/>
            </a:pPr>
            <a:r>
              <a:rPr lang="en-US" b="1" dirty="0">
                <a:solidFill>
                  <a:srgbClr val="FF0000"/>
                </a:solidFill>
              </a:rPr>
              <a:t>DNS Resolver</a:t>
            </a:r>
          </a:p>
          <a:p>
            <a:pPr algn="just" fontAlgn="base"/>
            <a:r>
              <a:rPr lang="en-US" dirty="0"/>
              <a:t>DNS Resolver is simply called a DNS Client and has the functionality for initiating the process of DNS Lookup which is also called DNS Resolution. </a:t>
            </a:r>
          </a:p>
          <a:p>
            <a:pPr algn="just" fontAlgn="base"/>
            <a:r>
              <a:rPr lang="en-US" dirty="0"/>
              <a:t>By using the DNS Resolver, applications can easily access different websites and services present on the Internet by using domain names that are very much friendly to the user and that also resolves the problem of remembering IP Address.</a:t>
            </a:r>
          </a:p>
          <a:p>
            <a:pPr fontAlgn="base"/>
            <a:endParaRPr lang="en-US" dirty="0"/>
          </a:p>
        </p:txBody>
      </p:sp>
    </p:spTree>
    <p:extLst>
      <p:ext uri="{BB962C8B-B14F-4D97-AF65-F5344CB8AC3E}">
        <p14:creationId xmlns:p14="http://schemas.microsoft.com/office/powerpoint/2010/main" val="173816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1066800" y="1447800"/>
            <a:ext cx="12268200" cy="5486400"/>
          </a:xfrm>
        </p:spPr>
        <p:txBody>
          <a:bodyPr/>
          <a:lstStyle/>
          <a:p>
            <a:pPr marL="0" indent="0" algn="just" fontAlgn="base">
              <a:buNone/>
            </a:pPr>
            <a:r>
              <a:rPr lang="en-US" dirty="0"/>
              <a:t>The transport Layer is the second layer in the TCP/IP model and the fourth layer in the OSI model. It is an end-to-end layer used to deliver messages to a host. It is termed an end-to-end layer because it provides a point-to-point connection rather than hop-to-hop, between the source host and destination host to deliver the services reliably. The unit of data encapsulation in the Transport Layer is a segment. </a:t>
            </a:r>
          </a:p>
          <a:p>
            <a:pPr marL="0" indent="0" fontAlgn="base">
              <a:buNone/>
            </a:pPr>
            <a:r>
              <a:rPr lang="en-US" b="1" dirty="0">
                <a:solidFill>
                  <a:srgbClr val="FF0000"/>
                </a:solidFill>
              </a:rPr>
              <a:t>Services Offered by Transport Layer</a:t>
            </a:r>
          </a:p>
          <a:p>
            <a:pPr fontAlgn="base"/>
            <a:r>
              <a:rPr lang="en-US" dirty="0"/>
              <a:t>The transport layer provides reliable data transfer services such as segmentation, flow control, error detection, and retransmission, end-to-end communication between devices.</a:t>
            </a:r>
          </a:p>
          <a:p>
            <a:pPr marL="0" indent="0">
              <a:buNone/>
            </a:pPr>
            <a:endParaRPr lang="en-IN" b="1" dirty="0">
              <a:solidFill>
                <a:srgbClr val="002060"/>
              </a:solidFill>
            </a:endParaRPr>
          </a:p>
          <a:p>
            <a:pPr>
              <a:buNone/>
            </a:pPr>
            <a:endParaRPr lang="en-IN" dirty="0"/>
          </a:p>
          <a:p>
            <a:pPr>
              <a:buNone/>
            </a:pPr>
            <a:endParaRPr lang="en-IN" dirty="0"/>
          </a:p>
          <a:p>
            <a:pPr>
              <a:buNone/>
            </a:pPr>
            <a:endParaRPr lang="en-US" dirty="0"/>
          </a:p>
        </p:txBody>
      </p:sp>
      <p:sp>
        <p:nvSpPr>
          <p:cNvPr id="4" name="Title 3"/>
          <p:cNvSpPr>
            <a:spLocks noGrp="1"/>
          </p:cNvSpPr>
          <p:nvPr>
            <p:ph type="title"/>
          </p:nvPr>
        </p:nvSpPr>
        <p:spPr>
          <a:xfrm>
            <a:off x="834481" y="474943"/>
            <a:ext cx="7454312" cy="668057"/>
          </a:xfrm>
        </p:spPr>
        <p:txBody>
          <a:bodyPr/>
          <a:lstStyle/>
          <a:p>
            <a:pPr fontAlgn="base"/>
            <a:r>
              <a:rPr lang="en-IN" b="1" dirty="0">
                <a:solidFill>
                  <a:srgbClr val="FF0000"/>
                </a:solidFill>
              </a:rPr>
              <a:t>Transport Layer Services</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D10EB7FC-8FD6-F64E-A29F-61E53DCA9DE0}"/>
                  </a:ext>
                </a:extLst>
              </p14:cNvPr>
              <p14:cNvContentPartPr/>
              <p14:nvPr/>
            </p14:nvContentPartPr>
            <p14:xfrm>
              <a:off x="5874029" y="2257177"/>
              <a:ext cx="4320" cy="21600"/>
            </p14:xfrm>
          </p:contentPart>
        </mc:Choice>
        <mc:Fallback xmlns="">
          <p:pic>
            <p:nvPicPr>
              <p:cNvPr id="11" name="Ink 10">
                <a:extLst>
                  <a:ext uri="{FF2B5EF4-FFF2-40B4-BE49-F238E27FC236}">
                    <a16:creationId xmlns:a16="http://schemas.microsoft.com/office/drawing/2014/main" id="{D10EB7FC-8FD6-F64E-A29F-61E53DCA9DE0}"/>
                  </a:ext>
                </a:extLst>
              </p:cNvPr>
              <p:cNvPicPr/>
              <p:nvPr/>
            </p:nvPicPr>
            <p:blipFill>
              <a:blip r:embed="rId3"/>
              <a:stretch>
                <a:fillRect/>
              </a:stretch>
            </p:blipFill>
            <p:spPr>
              <a:xfrm>
                <a:off x="5858909" y="2242057"/>
                <a:ext cx="34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D38AAAB9-1C54-FA43-8766-C9F4DB5E0048}"/>
                  </a:ext>
                </a:extLst>
              </p14:cNvPr>
              <p14:cNvContentPartPr/>
              <p14:nvPr/>
            </p14:nvContentPartPr>
            <p14:xfrm>
              <a:off x="10718189" y="2547697"/>
              <a:ext cx="95040" cy="94320"/>
            </p14:xfrm>
          </p:contentPart>
        </mc:Choice>
        <mc:Fallback xmlns="">
          <p:pic>
            <p:nvPicPr>
              <p:cNvPr id="44" name="Ink 43">
                <a:extLst>
                  <a:ext uri="{FF2B5EF4-FFF2-40B4-BE49-F238E27FC236}">
                    <a16:creationId xmlns:a16="http://schemas.microsoft.com/office/drawing/2014/main" id="{D38AAAB9-1C54-FA43-8766-C9F4DB5E0048}"/>
                  </a:ext>
                </a:extLst>
              </p:cNvPr>
              <p:cNvPicPr/>
              <p:nvPr/>
            </p:nvPicPr>
            <p:blipFill>
              <a:blip r:embed="rId5"/>
              <a:stretch>
                <a:fillRect/>
              </a:stretch>
            </p:blipFill>
            <p:spPr>
              <a:xfrm>
                <a:off x="10702709" y="2532217"/>
                <a:ext cx="125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0" name="Ink 229">
                <a:extLst>
                  <a:ext uri="{FF2B5EF4-FFF2-40B4-BE49-F238E27FC236}">
                    <a16:creationId xmlns:a16="http://schemas.microsoft.com/office/drawing/2014/main" id="{DBAF8EBD-6C6D-B041-B14D-5E83022802AC}"/>
                  </a:ext>
                </a:extLst>
              </p14:cNvPr>
              <p14:cNvContentPartPr/>
              <p14:nvPr/>
            </p14:nvContentPartPr>
            <p14:xfrm>
              <a:off x="3868469" y="4811017"/>
              <a:ext cx="360" cy="360"/>
            </p14:xfrm>
          </p:contentPart>
        </mc:Choice>
        <mc:Fallback xmlns="">
          <p:pic>
            <p:nvPicPr>
              <p:cNvPr id="230" name="Ink 229">
                <a:extLst>
                  <a:ext uri="{FF2B5EF4-FFF2-40B4-BE49-F238E27FC236}">
                    <a16:creationId xmlns:a16="http://schemas.microsoft.com/office/drawing/2014/main" id="{DBAF8EBD-6C6D-B041-B14D-5E83022802AC}"/>
                  </a:ext>
                </a:extLst>
              </p:cNvPr>
              <p:cNvPicPr/>
              <p:nvPr/>
            </p:nvPicPr>
            <p:blipFill>
              <a:blip r:embed="rId341"/>
              <a:stretch>
                <a:fillRect/>
              </a:stretch>
            </p:blipFill>
            <p:spPr>
              <a:xfrm>
                <a:off x="3859829" y="4802377"/>
                <a:ext cx="18000" cy="18000"/>
              </a:xfrm>
              <a:prstGeom prst="rect">
                <a:avLst/>
              </a:prstGeom>
            </p:spPr>
          </p:pic>
        </mc:Fallback>
      </mc:AlternateContent>
    </p:spTree>
    <p:extLst>
      <p:ext uri="{BB962C8B-B14F-4D97-AF65-F5344CB8AC3E}">
        <p14:creationId xmlns:p14="http://schemas.microsoft.com/office/powerpoint/2010/main" val="2010845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B5BBE-3F85-D107-7275-319D1D7F57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63E0A6-4CDB-1395-62A2-58DCCFB3545B}"/>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9E6F89FE-6F36-2191-5246-E0868EDA285E}"/>
              </a:ext>
            </a:extLst>
          </p:cNvPr>
          <p:cNvSpPr>
            <a:spLocks noGrp="1"/>
          </p:cNvSpPr>
          <p:nvPr>
            <p:ph type="body" sz="quarter" idx="17"/>
          </p:nvPr>
        </p:nvSpPr>
        <p:spPr>
          <a:xfrm>
            <a:off x="914400" y="1082042"/>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US" b="1" dirty="0"/>
              <a:t>Electronic mail, commonly known as email, is a method of exchanging messages over the internet. Here are the basics of email:</a:t>
            </a:r>
          </a:p>
          <a:p>
            <a:pPr fontAlgn="base"/>
            <a:r>
              <a:rPr lang="en-US" dirty="0"/>
              <a:t>An email address: This is a unique identifier for each user, typically in the format of name@domain.com.</a:t>
            </a:r>
          </a:p>
          <a:p>
            <a:pPr fontAlgn="base"/>
            <a:r>
              <a:rPr lang="en-US" dirty="0"/>
              <a:t>An email client: This is a software program used to send, receive and manage emails, such as Gmail, Outlook, or Apple Mail.</a:t>
            </a:r>
          </a:p>
          <a:p>
            <a:pPr fontAlgn="base"/>
            <a:r>
              <a:rPr lang="en-US" dirty="0"/>
              <a:t>An email server: This is a computer system responsible for storing and forwarding emails to their intended recipients.</a:t>
            </a:r>
          </a:p>
          <a:p>
            <a:pPr fontAlgn="base"/>
            <a:endParaRPr lang="en-US" dirty="0"/>
          </a:p>
        </p:txBody>
      </p:sp>
    </p:spTree>
    <p:extLst>
      <p:ext uri="{BB962C8B-B14F-4D97-AF65-F5344CB8AC3E}">
        <p14:creationId xmlns:p14="http://schemas.microsoft.com/office/powerpoint/2010/main" val="3765230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66280-75B7-6A17-B642-1DD616F5E4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6740E8-107F-ACBD-6076-6DC76769523A}"/>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15DF330D-F936-063C-80D9-8CAC91364FBD}"/>
              </a:ext>
            </a:extLst>
          </p:cNvPr>
          <p:cNvSpPr>
            <a:spLocks noGrp="1"/>
          </p:cNvSpPr>
          <p:nvPr>
            <p:ph type="body" sz="quarter" idx="17"/>
          </p:nvPr>
        </p:nvSpPr>
        <p:spPr>
          <a:xfrm>
            <a:off x="812514" y="1447800"/>
            <a:ext cx="13790488" cy="6385141"/>
          </a:xfrm>
        </p:spPr>
        <p:txBody>
          <a:bodyPr/>
          <a:lstStyle/>
          <a:p>
            <a:pPr marL="0" indent="0" algn="just" fontAlgn="base">
              <a:buNone/>
            </a:pPr>
            <a:r>
              <a:rPr lang="en-US" sz="2800" b="1" dirty="0"/>
              <a:t>Electronic Mail</a:t>
            </a:r>
            <a:r>
              <a:rPr lang="en-US" sz="2800" dirty="0"/>
              <a:t> (e-mail) is one of most widely used services of </a:t>
            </a:r>
            <a:r>
              <a:rPr lang="en-US" sz="2800" u="sng" dirty="0">
                <a:hlinkClick r:id="rId2"/>
              </a:rPr>
              <a:t>Internet</a:t>
            </a:r>
            <a:r>
              <a:rPr lang="en-US" sz="2800" dirty="0"/>
              <a:t>. This service allows an Internet user to send a </a:t>
            </a:r>
            <a:r>
              <a:rPr lang="en-US" sz="2800" b="1" dirty="0"/>
              <a:t>message in formatted manner (mail)</a:t>
            </a:r>
            <a:r>
              <a:rPr lang="en-US" sz="2800" dirty="0"/>
              <a:t> to the other Internet user in any part of world. Message in mail not only contain text, but it also contains images, audio and videos data. The person who is sending mail is called </a:t>
            </a:r>
            <a:r>
              <a:rPr lang="en-US" sz="2800" b="1" dirty="0"/>
              <a:t>sender</a:t>
            </a:r>
            <a:r>
              <a:rPr lang="en-US" sz="2800" dirty="0"/>
              <a:t> and person who receives mail is called</a:t>
            </a:r>
            <a:r>
              <a:rPr lang="en-US" sz="2800" b="1" dirty="0"/>
              <a:t> recipient</a:t>
            </a:r>
            <a:r>
              <a:rPr lang="en-US" sz="2800" dirty="0"/>
              <a:t>. It is just like postal mail service.</a:t>
            </a:r>
          </a:p>
          <a:p>
            <a:pPr marL="0" indent="0" algn="just" fontAlgn="base">
              <a:buNone/>
            </a:pPr>
            <a:endParaRPr lang="en-US" sz="2800" dirty="0"/>
          </a:p>
          <a:p>
            <a:pPr fontAlgn="base"/>
            <a:endParaRPr lang="en-US" dirty="0"/>
          </a:p>
        </p:txBody>
      </p:sp>
    </p:spTree>
    <p:extLst>
      <p:ext uri="{BB962C8B-B14F-4D97-AF65-F5344CB8AC3E}">
        <p14:creationId xmlns:p14="http://schemas.microsoft.com/office/powerpoint/2010/main" val="2458404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AF947-088B-79CD-643B-285A809420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002442-DB82-D211-363E-A603D7F3ED1D}"/>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EBD55B0A-FCF5-A78F-691D-B6C3D1DB8943}"/>
              </a:ext>
            </a:extLst>
          </p:cNvPr>
          <p:cNvSpPr>
            <a:spLocks noGrp="1"/>
          </p:cNvSpPr>
          <p:nvPr>
            <p:ph type="body" sz="quarter" idx="17"/>
          </p:nvPr>
        </p:nvSpPr>
        <p:spPr>
          <a:xfrm>
            <a:off x="914400" y="1104303"/>
            <a:ext cx="13790488" cy="6385141"/>
          </a:xfrm>
        </p:spPr>
        <p:txBody>
          <a:bodyPr/>
          <a:lstStyle/>
          <a:p>
            <a:pPr marL="0" indent="0" fontAlgn="base">
              <a:buNone/>
            </a:pPr>
            <a:r>
              <a:rPr lang="en-US" sz="2800" b="1" dirty="0">
                <a:solidFill>
                  <a:srgbClr val="FF0000"/>
                </a:solidFill>
              </a:rPr>
              <a:t>Components of E-Mail System :</a:t>
            </a:r>
            <a:r>
              <a:rPr lang="en-US" sz="2800" dirty="0">
                <a:solidFill>
                  <a:srgbClr val="FF0000"/>
                </a:solidFill>
              </a:rPr>
              <a:t> </a:t>
            </a:r>
            <a:r>
              <a:rPr lang="en-US" sz="2800" dirty="0"/>
              <a:t>The basic components of an email system are : User Agent (UA), Message Transfer Agent (MTA), Mail Box, and Spool file. These are explained as following below.</a:t>
            </a:r>
          </a:p>
          <a:p>
            <a:pPr fontAlgn="base"/>
            <a:r>
              <a:rPr lang="en-US" sz="2800" b="1" dirty="0"/>
              <a:t>User Agent (UA) :</a:t>
            </a:r>
            <a:r>
              <a:rPr lang="en-US" sz="2800" dirty="0"/>
              <a:t> The UA is normally a program which is used to send and receive mail. Sometimes, it is called as mail reader. It accepts variety of commands for composing, receiving and replying to messages as well as for manipulation of the mailboxes.</a:t>
            </a:r>
          </a:p>
          <a:p>
            <a:pPr fontAlgn="base"/>
            <a:r>
              <a:rPr lang="en-US" sz="2800" b="1" dirty="0"/>
              <a:t>Message Transfer Agent (MTA) :</a:t>
            </a:r>
            <a:r>
              <a:rPr lang="en-US" sz="2800" dirty="0"/>
              <a:t> MTA is actually responsible for transfer of mail from one system to another. To send a mail, a system must have client MTA and system MTA. It transfer mail to mailboxes of recipients if they are connected in the same machine. It delivers mail to peer MTA if destination mailbox is in another machine. The delivery from one MTA to another MTA is done by </a:t>
            </a:r>
            <a:r>
              <a:rPr lang="en-US" sz="2800" u="sng" dirty="0">
                <a:hlinkClick r:id="rId2"/>
              </a:rPr>
              <a:t>Simple Mail Transfer Protocol</a:t>
            </a:r>
            <a:r>
              <a:rPr lang="en-US" sz="2800" dirty="0"/>
              <a:t>.</a:t>
            </a:r>
          </a:p>
          <a:p>
            <a:pPr marL="0" indent="0" algn="just" fontAlgn="base">
              <a:buNone/>
            </a:pPr>
            <a:endParaRPr lang="en-US" sz="2800" dirty="0"/>
          </a:p>
          <a:p>
            <a:pPr fontAlgn="base"/>
            <a:endParaRPr lang="en-US" dirty="0"/>
          </a:p>
        </p:txBody>
      </p:sp>
    </p:spTree>
    <p:extLst>
      <p:ext uri="{BB962C8B-B14F-4D97-AF65-F5344CB8AC3E}">
        <p14:creationId xmlns:p14="http://schemas.microsoft.com/office/powerpoint/2010/main" val="2544689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8CEA0-A29B-02E1-5621-8803E55CFB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1FD243-C180-0922-BA0C-3B141710A90B}"/>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5B2FE87E-32E3-E697-4D07-10545E123E97}"/>
              </a:ext>
            </a:extLst>
          </p:cNvPr>
          <p:cNvSpPr>
            <a:spLocks noGrp="1"/>
          </p:cNvSpPr>
          <p:nvPr>
            <p:ph type="body" sz="quarter" idx="17"/>
          </p:nvPr>
        </p:nvSpPr>
        <p:spPr>
          <a:xfrm>
            <a:off x="914400" y="1082042"/>
            <a:ext cx="13790488" cy="6385141"/>
          </a:xfrm>
        </p:spPr>
        <p:txBody>
          <a:bodyPr/>
          <a:lstStyle/>
          <a:p>
            <a:pPr marL="0" indent="0" fontAlgn="base">
              <a:buNone/>
            </a:pPr>
            <a:r>
              <a:rPr lang="en-US" sz="2800" b="1" dirty="0">
                <a:solidFill>
                  <a:srgbClr val="FF0000"/>
                </a:solidFill>
              </a:rPr>
              <a:t>Components of E-Mail System :</a:t>
            </a:r>
            <a:r>
              <a:rPr lang="en-US" sz="2800" dirty="0">
                <a:solidFill>
                  <a:srgbClr val="FF0000"/>
                </a:solidFill>
              </a:rPr>
              <a:t> </a:t>
            </a:r>
            <a:endParaRPr lang="en-US" sz="2800" dirty="0"/>
          </a:p>
          <a:p>
            <a:pPr marL="0" indent="0" algn="just" fontAlgn="base">
              <a:buNone/>
            </a:pPr>
            <a:r>
              <a:rPr lang="en-US" b="1" dirty="0"/>
              <a:t>3.Mailbox :</a:t>
            </a:r>
            <a:r>
              <a:rPr lang="en-US" dirty="0"/>
              <a:t> It is a file on local hard drive to collect mails. Delivered mails are present in this file. The user can read it delete it according to his/her requirement. To use e-mail system each user must have a mailbox . Access to mailbox is only to owner of mailbox.</a:t>
            </a:r>
          </a:p>
          <a:p>
            <a:pPr marL="0" indent="0" algn="just" fontAlgn="base">
              <a:buNone/>
            </a:pPr>
            <a:r>
              <a:rPr lang="en-US" b="1" dirty="0"/>
              <a:t>4.Spool file :</a:t>
            </a:r>
            <a:r>
              <a:rPr lang="en-US" dirty="0"/>
              <a:t> This file contains mails that are to be sent. User agent appends outgoing mails in this file using SMTP. MTA extracts pending mail from spool file for their delivery. E-mail allows one name, an </a:t>
            </a:r>
            <a:r>
              <a:rPr lang="en-US" b="1" dirty="0"/>
              <a:t>alias</a:t>
            </a:r>
            <a:r>
              <a:rPr lang="en-US" dirty="0"/>
              <a:t>, to represent several different e-mail addresses. It is known as </a:t>
            </a:r>
            <a:r>
              <a:rPr lang="en-US" b="1" dirty="0"/>
              <a:t>mailing list</a:t>
            </a:r>
            <a:r>
              <a:rPr lang="en-US" dirty="0"/>
              <a:t>, Whenever user have to sent a message, system checks recipient's name against alias database. If mailing list is present for defined alias, separate messages, one for each entry in the list, must be prepared and handed to MTA. If for defined alias, there is no such mailing list is present, name itself becomes naming address and a single message is delivered to mail transfer entity.</a:t>
            </a:r>
          </a:p>
          <a:p>
            <a:pPr marL="0" indent="0" algn="just" fontAlgn="base">
              <a:buNone/>
            </a:pPr>
            <a:endParaRPr lang="en-US" sz="2800" dirty="0"/>
          </a:p>
          <a:p>
            <a:pPr fontAlgn="base"/>
            <a:endParaRPr lang="en-US" dirty="0"/>
          </a:p>
        </p:txBody>
      </p:sp>
    </p:spTree>
    <p:extLst>
      <p:ext uri="{BB962C8B-B14F-4D97-AF65-F5344CB8AC3E}">
        <p14:creationId xmlns:p14="http://schemas.microsoft.com/office/powerpoint/2010/main" val="2810102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F7F28-D8A8-49A6-FDBE-9935F1667E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9FED45-396E-8711-F6A3-504AFC814069}"/>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4B02B390-7485-35B6-1461-14AF96A5DEDC}"/>
              </a:ext>
            </a:extLst>
          </p:cNvPr>
          <p:cNvSpPr>
            <a:spLocks noGrp="1"/>
          </p:cNvSpPr>
          <p:nvPr>
            <p:ph type="body" sz="quarter" idx="17"/>
          </p:nvPr>
        </p:nvSpPr>
        <p:spPr>
          <a:xfrm>
            <a:off x="990600" y="1219200"/>
            <a:ext cx="13790488" cy="6385141"/>
          </a:xfrm>
        </p:spPr>
        <p:txBody>
          <a:bodyPr/>
          <a:lstStyle/>
          <a:p>
            <a:pPr marL="0" indent="0" fontAlgn="base">
              <a:buNone/>
            </a:pPr>
            <a:r>
              <a:rPr lang="en-US" b="1" dirty="0">
                <a:solidFill>
                  <a:srgbClr val="FF0000"/>
                </a:solidFill>
              </a:rPr>
              <a:t>Services provided by E-mail system :</a:t>
            </a:r>
            <a:endParaRPr lang="en-US" dirty="0">
              <a:solidFill>
                <a:srgbClr val="FF0000"/>
              </a:solidFill>
            </a:endParaRPr>
          </a:p>
          <a:p>
            <a:pPr fontAlgn="base"/>
            <a:r>
              <a:rPr lang="en-US" b="1" dirty="0"/>
              <a:t>Composition -</a:t>
            </a:r>
            <a:r>
              <a:rPr lang="en-US" dirty="0"/>
              <a:t> The composition refer to process that creates messages and answers. For composition any kind of text editor can be used.</a:t>
            </a:r>
          </a:p>
          <a:p>
            <a:pPr fontAlgn="base"/>
            <a:r>
              <a:rPr lang="en-US" b="1" dirty="0"/>
              <a:t>Transfer -</a:t>
            </a:r>
            <a:r>
              <a:rPr lang="en-US" dirty="0"/>
              <a:t> Transfer means sending procedure of mail i.e. from the sender to recipient.</a:t>
            </a:r>
          </a:p>
          <a:p>
            <a:pPr fontAlgn="base"/>
            <a:r>
              <a:rPr lang="en-US" b="1" dirty="0"/>
              <a:t>Reporting -</a:t>
            </a:r>
            <a:r>
              <a:rPr lang="en-US" dirty="0"/>
              <a:t> Reporting refers to confirmation for delivery of mail. It help user to check whether their mail is delivered, lost or rejected.</a:t>
            </a:r>
          </a:p>
          <a:p>
            <a:pPr fontAlgn="base"/>
            <a:r>
              <a:rPr lang="en-US" b="1" dirty="0"/>
              <a:t>Displaying -</a:t>
            </a:r>
            <a:r>
              <a:rPr lang="en-US" dirty="0"/>
              <a:t> It refers to present mail in form that is understand by the user.</a:t>
            </a:r>
          </a:p>
          <a:p>
            <a:pPr fontAlgn="base"/>
            <a:r>
              <a:rPr lang="en-US" b="1" dirty="0"/>
              <a:t>Disposition -</a:t>
            </a:r>
            <a:r>
              <a:rPr lang="en-US" dirty="0"/>
              <a:t> This step concern with recipient that what will recipient do after receiving mail </a:t>
            </a:r>
            <a:r>
              <a:rPr lang="en-US" dirty="0" err="1"/>
              <a:t>i.e</a:t>
            </a:r>
            <a:r>
              <a:rPr lang="en-US" dirty="0"/>
              <a:t> save mail, delete before reading or delete after reading.</a:t>
            </a:r>
          </a:p>
          <a:p>
            <a:pPr marL="0" indent="0" algn="just" fontAlgn="base">
              <a:buNone/>
            </a:pPr>
            <a:endParaRPr lang="en-US" sz="2800" dirty="0"/>
          </a:p>
          <a:p>
            <a:pPr fontAlgn="base"/>
            <a:endParaRPr lang="en-US" dirty="0"/>
          </a:p>
        </p:txBody>
      </p:sp>
    </p:spTree>
    <p:extLst>
      <p:ext uri="{BB962C8B-B14F-4D97-AF65-F5344CB8AC3E}">
        <p14:creationId xmlns:p14="http://schemas.microsoft.com/office/powerpoint/2010/main" val="1009571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CB82B-D300-5CCF-FEB7-0B2753B42D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BDF9CE-A91C-B7D9-05FA-1D9A17C0D781}"/>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4F0383B3-53B4-8C26-E6CE-26A65EDAB709}"/>
              </a:ext>
            </a:extLst>
          </p:cNvPr>
          <p:cNvSpPr>
            <a:spLocks noGrp="1"/>
          </p:cNvSpPr>
          <p:nvPr>
            <p:ph type="body" sz="quarter" idx="17"/>
          </p:nvPr>
        </p:nvSpPr>
        <p:spPr>
          <a:xfrm>
            <a:off x="990600" y="1219200"/>
            <a:ext cx="13790488" cy="6385141"/>
          </a:xfrm>
        </p:spPr>
        <p:txBody>
          <a:bodyPr/>
          <a:lstStyle/>
          <a:p>
            <a:pPr marL="0" indent="0" fontAlgn="base">
              <a:buNone/>
            </a:pPr>
            <a:r>
              <a:rPr lang="en-US" b="1" dirty="0">
                <a:solidFill>
                  <a:srgbClr val="FF0000"/>
                </a:solidFill>
              </a:rPr>
              <a:t>To send an email:</a:t>
            </a:r>
          </a:p>
          <a:p>
            <a:pPr algn="just" fontAlgn="base"/>
            <a:r>
              <a:rPr lang="en-US" dirty="0"/>
              <a:t>Compose a new message in your email client.</a:t>
            </a:r>
          </a:p>
          <a:p>
            <a:pPr algn="just" fontAlgn="base"/>
            <a:r>
              <a:rPr lang="en-US" dirty="0"/>
              <a:t>Enter the recipient's email address in the "To" field.</a:t>
            </a:r>
          </a:p>
          <a:p>
            <a:pPr algn="just" fontAlgn="base"/>
            <a:r>
              <a:rPr lang="en-US" dirty="0"/>
              <a:t>Add a subject line to summarize the content of the message.</a:t>
            </a:r>
          </a:p>
          <a:p>
            <a:pPr algn="just" fontAlgn="base"/>
            <a:r>
              <a:rPr lang="en-US" dirty="0"/>
              <a:t>Write the body of the message.</a:t>
            </a:r>
          </a:p>
          <a:p>
            <a:pPr algn="just" fontAlgn="base"/>
            <a:r>
              <a:rPr lang="en-US" dirty="0"/>
              <a:t>Attach any relevant files if needed.</a:t>
            </a:r>
          </a:p>
          <a:p>
            <a:pPr algn="just" fontAlgn="base"/>
            <a:r>
              <a:rPr lang="en-US" dirty="0"/>
              <a:t>Click "Send" to deliver the message to the recipient's email server.</a:t>
            </a:r>
          </a:p>
          <a:p>
            <a:pPr algn="just" fontAlgn="base"/>
            <a:r>
              <a:rPr lang="en-US" dirty="0"/>
              <a:t>Emails can also include features such as cc (carbon copy) and bcc (blind carbon copy) to send copies of the message to multiple recipients, and reply, reply all, and forward options to manage the conversation.</a:t>
            </a:r>
          </a:p>
          <a:p>
            <a:pPr marL="0" indent="0" algn="just" fontAlgn="base">
              <a:buNone/>
            </a:pPr>
            <a:endParaRPr lang="en-US" sz="2800" dirty="0"/>
          </a:p>
          <a:p>
            <a:pPr fontAlgn="base"/>
            <a:endParaRPr lang="en-US" dirty="0"/>
          </a:p>
        </p:txBody>
      </p:sp>
    </p:spTree>
    <p:extLst>
      <p:ext uri="{BB962C8B-B14F-4D97-AF65-F5344CB8AC3E}">
        <p14:creationId xmlns:p14="http://schemas.microsoft.com/office/powerpoint/2010/main" val="703737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3893C-C0AC-3090-EFF9-DEC7349BC1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9099C8-FE9B-ACEC-1D70-063673F75C78}"/>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0A0D98BD-44D5-D252-5CED-06DBBD3FBDBB}"/>
              </a:ext>
            </a:extLst>
          </p:cNvPr>
          <p:cNvSpPr>
            <a:spLocks noGrp="1"/>
          </p:cNvSpPr>
          <p:nvPr>
            <p:ph type="body" sz="quarter" idx="17"/>
          </p:nvPr>
        </p:nvSpPr>
        <p:spPr>
          <a:xfrm>
            <a:off x="914400" y="1447800"/>
            <a:ext cx="13790488" cy="6385141"/>
          </a:xfrm>
        </p:spPr>
        <p:txBody>
          <a:bodyPr/>
          <a:lstStyle/>
          <a:p>
            <a:pPr marL="0" indent="0" fontAlgn="base">
              <a:buNone/>
            </a:pPr>
            <a:r>
              <a:rPr lang="en-US" b="1" dirty="0">
                <a:solidFill>
                  <a:srgbClr val="FF0000"/>
                </a:solidFill>
              </a:rPr>
              <a:t>Advantages of email:</a:t>
            </a:r>
          </a:p>
          <a:p>
            <a:pPr fontAlgn="base"/>
            <a:r>
              <a:rPr lang="en-US" dirty="0"/>
              <a:t>Convenient and fast communication with individuals or groups globally.</a:t>
            </a:r>
          </a:p>
          <a:p>
            <a:pPr fontAlgn="base"/>
            <a:r>
              <a:rPr lang="en-US" dirty="0"/>
              <a:t>Easy to store and search for past messages.</a:t>
            </a:r>
          </a:p>
          <a:p>
            <a:pPr fontAlgn="base"/>
            <a:r>
              <a:rPr lang="en-US" dirty="0"/>
              <a:t>Ability to send and receive attachments such as documents, images, and videos.</a:t>
            </a:r>
          </a:p>
          <a:p>
            <a:pPr fontAlgn="base"/>
            <a:r>
              <a:rPr lang="en-US" dirty="0"/>
              <a:t>Cost-effective compared to traditional mail and fax.</a:t>
            </a:r>
          </a:p>
          <a:p>
            <a:pPr fontAlgn="base"/>
            <a:r>
              <a:rPr lang="en-US" dirty="0"/>
              <a:t>Available 24/7.</a:t>
            </a:r>
          </a:p>
          <a:p>
            <a:pPr marL="0" indent="0">
              <a:buNone/>
            </a:pPr>
            <a:br>
              <a:rPr lang="en-US" dirty="0"/>
            </a:br>
            <a:endParaRPr lang="en-US" sz="2800" dirty="0"/>
          </a:p>
          <a:p>
            <a:pPr fontAlgn="base"/>
            <a:endParaRPr lang="en-US" dirty="0"/>
          </a:p>
        </p:txBody>
      </p:sp>
    </p:spTree>
    <p:extLst>
      <p:ext uri="{BB962C8B-B14F-4D97-AF65-F5344CB8AC3E}">
        <p14:creationId xmlns:p14="http://schemas.microsoft.com/office/powerpoint/2010/main" val="17022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3C97-0F74-2010-940B-1D128AFC57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F6A5C9-B3FC-DC43-410A-C5FD15D92EEC}"/>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Electronic Mail</a:t>
            </a:r>
          </a:p>
        </p:txBody>
      </p:sp>
      <p:sp>
        <p:nvSpPr>
          <p:cNvPr id="2" name="Text Placeholder 1">
            <a:extLst>
              <a:ext uri="{FF2B5EF4-FFF2-40B4-BE49-F238E27FC236}">
                <a16:creationId xmlns:a16="http://schemas.microsoft.com/office/drawing/2014/main" id="{F5202F46-2F4C-A340-95C7-BEBD9732BF5E}"/>
              </a:ext>
            </a:extLst>
          </p:cNvPr>
          <p:cNvSpPr>
            <a:spLocks noGrp="1"/>
          </p:cNvSpPr>
          <p:nvPr>
            <p:ph type="body" sz="quarter" idx="17"/>
          </p:nvPr>
        </p:nvSpPr>
        <p:spPr>
          <a:xfrm>
            <a:off x="914400" y="1295400"/>
            <a:ext cx="13790488" cy="6385141"/>
          </a:xfrm>
        </p:spPr>
        <p:txBody>
          <a:bodyPr/>
          <a:lstStyle/>
          <a:p>
            <a:pPr marL="0" indent="0" fontAlgn="base">
              <a:buNone/>
            </a:pPr>
            <a:r>
              <a:rPr lang="en-US" b="1" dirty="0">
                <a:solidFill>
                  <a:srgbClr val="FF0000"/>
                </a:solidFill>
              </a:rPr>
              <a:t>Disadvantages of email:</a:t>
            </a:r>
          </a:p>
          <a:p>
            <a:pPr fontAlgn="base"/>
            <a:r>
              <a:rPr lang="en-US" dirty="0"/>
              <a:t>Risk of spam and phishing attacks.</a:t>
            </a:r>
          </a:p>
          <a:p>
            <a:pPr fontAlgn="base"/>
            <a:r>
              <a:rPr lang="en-US" dirty="0"/>
              <a:t>Overwhelming amount of emails can lead to information overload.</a:t>
            </a:r>
          </a:p>
          <a:p>
            <a:pPr fontAlgn="base"/>
            <a:r>
              <a:rPr lang="en-US" dirty="0"/>
              <a:t>Can lead to decreased face-to-face communication and loss of personal touch.</a:t>
            </a:r>
          </a:p>
          <a:p>
            <a:pPr fontAlgn="base"/>
            <a:r>
              <a:rPr lang="en-US" dirty="0"/>
              <a:t>Potential for miscommunication due to lack of tone and body language in written messages.</a:t>
            </a:r>
          </a:p>
          <a:p>
            <a:pPr fontAlgn="base"/>
            <a:r>
              <a:rPr lang="en-US" dirty="0"/>
              <a:t>Technical issues, such as server outages, can disrupt email service.</a:t>
            </a:r>
          </a:p>
          <a:p>
            <a:pPr fontAlgn="base"/>
            <a:r>
              <a:rPr lang="en-US" dirty="0"/>
              <a:t>It is important to use email responsibly and effectively, for example, by keeping the subject line clear and concise, using proper etiquette, and protecting against security threats.</a:t>
            </a:r>
          </a:p>
          <a:p>
            <a:pPr marL="0" indent="0">
              <a:buNone/>
            </a:pPr>
            <a:br>
              <a:rPr lang="en-US" dirty="0"/>
            </a:br>
            <a:endParaRPr lang="en-US" sz="2800" dirty="0"/>
          </a:p>
          <a:p>
            <a:pPr fontAlgn="base"/>
            <a:endParaRPr lang="en-US" dirty="0"/>
          </a:p>
        </p:txBody>
      </p:sp>
    </p:spTree>
    <p:extLst>
      <p:ext uri="{BB962C8B-B14F-4D97-AF65-F5344CB8AC3E}">
        <p14:creationId xmlns:p14="http://schemas.microsoft.com/office/powerpoint/2010/main" val="966330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ADEE6-5A0D-8F00-9CC4-606F7C23DB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7689A0-3C8D-9BA4-F698-98A6CB001637}"/>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BEB62187-48E1-3B64-B852-575667523A37}"/>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fontAlgn="base"/>
            <a:r>
              <a:rPr lang="en-US" b="1" dirty="0"/>
              <a:t>Simple Mail Transfer Protocol (SMTP)</a:t>
            </a:r>
            <a:r>
              <a:rPr lang="en-US" dirty="0"/>
              <a:t> is an application layer protocol used for exchanging email messages between servers. It is essential in the email communication process and operates at the application layer of the TCP/IP stack.</a:t>
            </a:r>
          </a:p>
          <a:p>
            <a:pPr fontAlgn="base"/>
            <a:r>
              <a:rPr lang="en-US" dirty="0"/>
              <a:t>To send an email, the client opens a TCP connection to the SMTP server. The server, which is always listening on port 25, initiates the connection as soon as it detects a client. Once the TCP connection is established, the client sends the email across the connection.</a:t>
            </a:r>
          </a:p>
          <a:p>
            <a:pPr fontAlgn="base"/>
            <a:endParaRPr lang="en-US" dirty="0"/>
          </a:p>
        </p:txBody>
      </p:sp>
      <p:pic>
        <p:nvPicPr>
          <p:cNvPr id="3" name="Picture 2">
            <a:extLst>
              <a:ext uri="{FF2B5EF4-FFF2-40B4-BE49-F238E27FC236}">
                <a16:creationId xmlns:a16="http://schemas.microsoft.com/office/drawing/2014/main" id="{6AE59020-5014-88EE-2156-A5164DACD49D}"/>
              </a:ext>
            </a:extLst>
          </p:cNvPr>
          <p:cNvPicPr>
            <a:picLocks noChangeAspect="1"/>
          </p:cNvPicPr>
          <p:nvPr/>
        </p:nvPicPr>
        <p:blipFill>
          <a:blip r:embed="rId2"/>
          <a:stretch>
            <a:fillRect/>
          </a:stretch>
        </p:blipFill>
        <p:spPr>
          <a:xfrm>
            <a:off x="6553200" y="4632541"/>
            <a:ext cx="7543800" cy="3200400"/>
          </a:xfrm>
          <a:prstGeom prst="rect">
            <a:avLst/>
          </a:prstGeom>
        </p:spPr>
      </p:pic>
    </p:spTree>
    <p:extLst>
      <p:ext uri="{BB962C8B-B14F-4D97-AF65-F5344CB8AC3E}">
        <p14:creationId xmlns:p14="http://schemas.microsoft.com/office/powerpoint/2010/main" val="2425452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8F42-302F-9539-8D6A-1D9608017A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E5797D-FFD2-413D-3D52-63EF43263F30}"/>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9883D7A0-8CC4-C003-4615-9F947E086663}"/>
              </a:ext>
            </a:extLst>
          </p:cNvPr>
          <p:cNvSpPr>
            <a:spLocks noGrp="1"/>
          </p:cNvSpPr>
          <p:nvPr>
            <p:ph type="body" sz="quarter" idx="17"/>
          </p:nvPr>
        </p:nvSpPr>
        <p:spPr>
          <a:xfrm>
            <a:off x="916112" y="762000"/>
            <a:ext cx="13790488" cy="6385141"/>
          </a:xfrm>
        </p:spPr>
        <p:txBody>
          <a:bodyPr/>
          <a:lstStyle/>
          <a:p>
            <a:pPr marL="0" indent="0" fontAlgn="base">
              <a:buNone/>
            </a:pPr>
            <a:r>
              <a:rPr lang="en-US" b="1" dirty="0">
                <a:solidFill>
                  <a:srgbClr val="FF0000"/>
                </a:solidFill>
              </a:rPr>
              <a:t>Types of SMTP Protocol</a:t>
            </a:r>
          </a:p>
          <a:p>
            <a:pPr fontAlgn="base"/>
            <a:r>
              <a:rPr lang="en-US" dirty="0"/>
              <a:t>The </a:t>
            </a:r>
            <a:r>
              <a:rPr lang="en-US" b="1" dirty="0"/>
              <a:t>SMTP model</a:t>
            </a:r>
            <a:r>
              <a:rPr lang="en-US" dirty="0"/>
              <a:t> supports two types of email delivery methods: </a:t>
            </a:r>
            <a:r>
              <a:rPr lang="en-US" b="1" dirty="0"/>
              <a:t>end-to-end</a:t>
            </a:r>
            <a:r>
              <a:rPr lang="en-US" dirty="0"/>
              <a:t> and </a:t>
            </a:r>
            <a:r>
              <a:rPr lang="en-US" b="1" dirty="0"/>
              <a:t>store-and-forward</a:t>
            </a:r>
            <a:r>
              <a:rPr lang="en-US" dirty="0"/>
              <a:t>.</a:t>
            </a:r>
          </a:p>
          <a:p>
            <a:pPr fontAlgn="base"/>
            <a:r>
              <a:rPr lang="en-US" b="1" dirty="0"/>
              <a:t>End-to-end</a:t>
            </a:r>
            <a:r>
              <a:rPr lang="en-US" dirty="0"/>
              <a:t> delivery is used between organizations. In this method, the email is sent directly from the sender's SMTP client to the recipient's SMTP server without passing through intermediate servers.</a:t>
            </a:r>
          </a:p>
          <a:p>
            <a:pPr fontAlgn="base"/>
            <a:r>
              <a:rPr lang="en-US" b="1" dirty="0"/>
              <a:t>Store-and-forward</a:t>
            </a:r>
            <a:r>
              <a:rPr lang="en-US" dirty="0"/>
              <a:t> is used within organizations that have TCP/IP and SMTP-based networks. In this method, the email may pass through several intermediate servers (Message Transfer Agents, or MTAs) before reaching the recipient.</a:t>
            </a:r>
          </a:p>
          <a:p>
            <a:pPr marL="0" indent="0">
              <a:buNone/>
            </a:pPr>
            <a:br>
              <a:rPr lang="en-US" dirty="0"/>
            </a:br>
            <a:endParaRPr lang="en-US" dirty="0"/>
          </a:p>
        </p:txBody>
      </p:sp>
    </p:spTree>
    <p:extLst>
      <p:ext uri="{BB962C8B-B14F-4D97-AF65-F5344CB8AC3E}">
        <p14:creationId xmlns:p14="http://schemas.microsoft.com/office/powerpoint/2010/main" val="257712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DE1B6-80C8-60AF-31ED-971E3CCD044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A419E0D-7526-25B0-9891-C3E909B323DF}"/>
              </a:ext>
            </a:extLst>
          </p:cNvPr>
          <p:cNvSpPr>
            <a:spLocks noGrp="1"/>
          </p:cNvSpPr>
          <p:nvPr>
            <p:ph type="body" sz="quarter" idx="18"/>
          </p:nvPr>
        </p:nvSpPr>
        <p:spPr>
          <a:xfrm>
            <a:off x="857036" y="990600"/>
            <a:ext cx="13620964" cy="5486400"/>
          </a:xfrm>
        </p:spPr>
        <p:txBody>
          <a:bodyPr/>
          <a:lstStyle/>
          <a:p>
            <a:pPr marL="0" indent="0" fontAlgn="base">
              <a:buNone/>
            </a:pPr>
            <a:r>
              <a:rPr lang="en-US" b="1" dirty="0">
                <a:solidFill>
                  <a:srgbClr val="FF0000"/>
                </a:solidFill>
              </a:rPr>
              <a:t>Services Offered by Transport Layer</a:t>
            </a:r>
          </a:p>
          <a:p>
            <a:pPr marL="0" indent="0" algn="just" fontAlgn="base">
              <a:buNone/>
            </a:pPr>
            <a:r>
              <a:rPr lang="en-US" dirty="0"/>
              <a:t>The transport layer provides reliable data transfer services such as segmentation, flow control, error detection, and retransmission, end-to-end communication between devices.</a:t>
            </a:r>
          </a:p>
          <a:p>
            <a:pPr marL="0" indent="0" algn="just" fontAlgn="base">
              <a:buNone/>
            </a:pPr>
            <a:r>
              <a:rPr lang="en-US" b="1" dirty="0">
                <a:solidFill>
                  <a:srgbClr val="FF0000"/>
                </a:solidFill>
              </a:rPr>
              <a:t>1.End-to-end Connection between Hosts</a:t>
            </a:r>
          </a:p>
          <a:p>
            <a:pPr marL="0" indent="0" algn="just" fontAlgn="base">
              <a:buNone/>
            </a:pPr>
            <a:r>
              <a:rPr lang="en-US" dirty="0"/>
              <a:t>The transport layer is also responsible for creating the end-to-end Connection between hosts for which it mainly uses TCP and UDP. TCP is a secure, connection-orientated protocol that uses a handshake protocol to establish a robust connection between two end hosts. TCP ensures the reliable delivery of messages and is used in various applications. </a:t>
            </a:r>
          </a:p>
          <a:p>
            <a:pPr marL="0" indent="0" algn="just" fontAlgn="base">
              <a:buNone/>
            </a:pPr>
            <a:r>
              <a:rPr lang="en-US" dirty="0"/>
              <a:t>UDP, is a stateless and unreliable protocol that ensures best-effort delivery. It is suitable for applications that have little concern with flow or error control and requires sending the bulk of data like video conferencing. It is often used in multicasting protocols.</a:t>
            </a:r>
          </a:p>
          <a:p>
            <a:pPr marL="0" indent="0">
              <a:buNone/>
            </a:pPr>
            <a:endParaRPr lang="en-IN" b="1" dirty="0">
              <a:solidFill>
                <a:srgbClr val="002060"/>
              </a:solidFill>
            </a:endParaRPr>
          </a:p>
          <a:p>
            <a:pPr>
              <a:buNone/>
            </a:pPr>
            <a:endParaRPr lang="en-IN" dirty="0"/>
          </a:p>
          <a:p>
            <a:pPr>
              <a:buNone/>
            </a:pPr>
            <a:endParaRPr lang="en-IN" dirty="0"/>
          </a:p>
          <a:p>
            <a:pPr>
              <a:buNone/>
            </a:pPr>
            <a:endParaRPr lang="en-US" dirty="0"/>
          </a:p>
        </p:txBody>
      </p:sp>
      <p:sp>
        <p:nvSpPr>
          <p:cNvPr id="4" name="Title 3">
            <a:extLst>
              <a:ext uri="{FF2B5EF4-FFF2-40B4-BE49-F238E27FC236}">
                <a16:creationId xmlns:a16="http://schemas.microsoft.com/office/drawing/2014/main" id="{6E3F2043-02C3-BA9E-1846-61A0B1AA77DC}"/>
              </a:ext>
            </a:extLst>
          </p:cNvPr>
          <p:cNvSpPr>
            <a:spLocks noGrp="1"/>
          </p:cNvSpPr>
          <p:nvPr>
            <p:ph type="title"/>
          </p:nvPr>
        </p:nvSpPr>
        <p:spPr>
          <a:xfrm>
            <a:off x="838200" y="241540"/>
            <a:ext cx="7454312" cy="668057"/>
          </a:xfrm>
        </p:spPr>
        <p:txBody>
          <a:bodyPr/>
          <a:lstStyle/>
          <a:p>
            <a:pPr fontAlgn="base"/>
            <a:r>
              <a:rPr lang="en-IN" b="1" dirty="0">
                <a:solidFill>
                  <a:srgbClr val="FF0000"/>
                </a:solidFill>
              </a:rPr>
              <a:t>Transport Layer Services</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7CBE30E4-EFAC-A87E-A6F9-2AA0C13F86D2}"/>
                  </a:ext>
                </a:extLst>
              </p14:cNvPr>
              <p14:cNvContentPartPr/>
              <p14:nvPr/>
            </p14:nvContentPartPr>
            <p14:xfrm>
              <a:off x="5874029" y="2257177"/>
              <a:ext cx="4320" cy="21600"/>
            </p14:xfrm>
          </p:contentPart>
        </mc:Choice>
        <mc:Fallback xmlns="">
          <p:pic>
            <p:nvPicPr>
              <p:cNvPr id="11" name="Ink 10">
                <a:extLst>
                  <a:ext uri="{FF2B5EF4-FFF2-40B4-BE49-F238E27FC236}">
                    <a16:creationId xmlns:a16="http://schemas.microsoft.com/office/drawing/2014/main" id="{7CBE30E4-EFAC-A87E-A6F9-2AA0C13F86D2}"/>
                  </a:ext>
                </a:extLst>
              </p:cNvPr>
              <p:cNvPicPr/>
              <p:nvPr/>
            </p:nvPicPr>
            <p:blipFill>
              <a:blip r:embed="rId3"/>
              <a:stretch>
                <a:fillRect/>
              </a:stretch>
            </p:blipFill>
            <p:spPr>
              <a:xfrm>
                <a:off x="5858549" y="2241697"/>
                <a:ext cx="34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9EBE290C-5953-EDB3-E686-D0C6AC678E47}"/>
                  </a:ext>
                </a:extLst>
              </p14:cNvPr>
              <p14:cNvContentPartPr/>
              <p14:nvPr/>
            </p14:nvContentPartPr>
            <p14:xfrm>
              <a:off x="10718189" y="2547697"/>
              <a:ext cx="95040" cy="94320"/>
            </p14:xfrm>
          </p:contentPart>
        </mc:Choice>
        <mc:Fallback xmlns="">
          <p:pic>
            <p:nvPicPr>
              <p:cNvPr id="44" name="Ink 43">
                <a:extLst>
                  <a:ext uri="{FF2B5EF4-FFF2-40B4-BE49-F238E27FC236}">
                    <a16:creationId xmlns:a16="http://schemas.microsoft.com/office/drawing/2014/main" id="{9EBE290C-5953-EDB3-E686-D0C6AC678E47}"/>
                  </a:ext>
                </a:extLst>
              </p:cNvPr>
              <p:cNvPicPr/>
              <p:nvPr/>
            </p:nvPicPr>
            <p:blipFill>
              <a:blip r:embed="rId5"/>
              <a:stretch>
                <a:fillRect/>
              </a:stretch>
            </p:blipFill>
            <p:spPr>
              <a:xfrm>
                <a:off x="10702767" y="2532217"/>
                <a:ext cx="125525"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0" name="Ink 229">
                <a:extLst>
                  <a:ext uri="{FF2B5EF4-FFF2-40B4-BE49-F238E27FC236}">
                    <a16:creationId xmlns:a16="http://schemas.microsoft.com/office/drawing/2014/main" id="{C6216896-77A7-6D58-82B2-2B377B24D383}"/>
                  </a:ext>
                </a:extLst>
              </p14:cNvPr>
              <p14:cNvContentPartPr/>
              <p14:nvPr/>
            </p14:nvContentPartPr>
            <p14:xfrm>
              <a:off x="3868469" y="4811017"/>
              <a:ext cx="360" cy="360"/>
            </p14:xfrm>
          </p:contentPart>
        </mc:Choice>
        <mc:Fallback xmlns="">
          <p:pic>
            <p:nvPicPr>
              <p:cNvPr id="230" name="Ink 229">
                <a:extLst>
                  <a:ext uri="{FF2B5EF4-FFF2-40B4-BE49-F238E27FC236}">
                    <a16:creationId xmlns:a16="http://schemas.microsoft.com/office/drawing/2014/main" id="{C6216896-77A7-6D58-82B2-2B377B24D383}"/>
                  </a:ext>
                </a:extLst>
              </p:cNvPr>
              <p:cNvPicPr/>
              <p:nvPr/>
            </p:nvPicPr>
            <p:blipFill>
              <a:blip r:embed="rId7"/>
              <a:stretch>
                <a:fillRect/>
              </a:stretch>
            </p:blipFill>
            <p:spPr>
              <a:xfrm>
                <a:off x="3859469" y="4802017"/>
                <a:ext cx="18000" cy="18000"/>
              </a:xfrm>
              <a:prstGeom prst="rect">
                <a:avLst/>
              </a:prstGeom>
            </p:spPr>
          </p:pic>
        </mc:Fallback>
      </mc:AlternateContent>
    </p:spTree>
    <p:extLst>
      <p:ext uri="{BB962C8B-B14F-4D97-AF65-F5344CB8AC3E}">
        <p14:creationId xmlns:p14="http://schemas.microsoft.com/office/powerpoint/2010/main" val="1124127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39227-9646-6D2B-5480-6EC6CE343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8409D5-BB87-9BD8-0508-6DF90439E766}"/>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4E5F566B-CD4C-A661-8014-4E80F025D734}"/>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US" dirty="0"/>
              <a:t>4.With </a:t>
            </a:r>
            <a:r>
              <a:rPr lang="en-US" b="1" dirty="0"/>
              <a:t>end-to-end</a:t>
            </a:r>
            <a:r>
              <a:rPr lang="en-US" dirty="0"/>
              <a:t> delivery, the SMTP client waits until the email is successfully copied to the recipient's SMTP server before sending it. This is different from the </a:t>
            </a:r>
            <a:r>
              <a:rPr lang="en-US" b="1" dirty="0"/>
              <a:t>store-and-forward</a:t>
            </a:r>
            <a:r>
              <a:rPr lang="en-US" dirty="0"/>
              <a:t> method, where the email might stop at multiple intermediate servers before reaching its destination. In store-and-forward systems, the sender is notified as soon as the email reaches the first server, not the final destination.</a:t>
            </a:r>
          </a:p>
          <a:p>
            <a:pPr fontAlgn="base"/>
            <a:endParaRPr lang="en-US" dirty="0"/>
          </a:p>
        </p:txBody>
      </p:sp>
      <p:pic>
        <p:nvPicPr>
          <p:cNvPr id="5" name="Picture 4">
            <a:extLst>
              <a:ext uri="{FF2B5EF4-FFF2-40B4-BE49-F238E27FC236}">
                <a16:creationId xmlns:a16="http://schemas.microsoft.com/office/drawing/2014/main" id="{8C0C0B1B-D616-873B-5B7D-EB1A3EEFBDAC}"/>
              </a:ext>
            </a:extLst>
          </p:cNvPr>
          <p:cNvPicPr>
            <a:picLocks noChangeAspect="1"/>
          </p:cNvPicPr>
          <p:nvPr/>
        </p:nvPicPr>
        <p:blipFill>
          <a:blip r:embed="rId2"/>
          <a:stretch>
            <a:fillRect/>
          </a:stretch>
        </p:blipFill>
        <p:spPr>
          <a:xfrm>
            <a:off x="2590799" y="3733799"/>
            <a:ext cx="10647119" cy="4099141"/>
          </a:xfrm>
          <a:prstGeom prst="rect">
            <a:avLst/>
          </a:prstGeom>
        </p:spPr>
      </p:pic>
    </p:spTree>
    <p:extLst>
      <p:ext uri="{BB962C8B-B14F-4D97-AF65-F5344CB8AC3E}">
        <p14:creationId xmlns:p14="http://schemas.microsoft.com/office/powerpoint/2010/main" val="4032066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3305A-FC82-5537-46DE-F3DDD9E511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480DCA-9FE0-2972-10BB-9FE78EFC32AB}"/>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0F921C4D-98F1-4FDA-10E4-8122B51EB149}"/>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US" b="1" dirty="0">
                <a:solidFill>
                  <a:srgbClr val="FF0000"/>
                </a:solidFill>
              </a:rPr>
              <a:t>Components of SMTP</a:t>
            </a:r>
          </a:p>
          <a:p>
            <a:pPr fontAlgn="base"/>
            <a:r>
              <a:rPr lang="en-US" b="1" dirty="0"/>
              <a:t>Mail User Agent (MUA):</a:t>
            </a:r>
            <a:r>
              <a:rPr lang="en-US" dirty="0"/>
              <a:t> It is a computer application that helps you in sending and retrieving mail. It is responsible for creating email messages for transfer to the </a:t>
            </a:r>
            <a:r>
              <a:rPr lang="en-US" u="sng" dirty="0">
                <a:hlinkClick r:id="rId2"/>
              </a:rPr>
              <a:t>mail transfer agent(MTA).</a:t>
            </a:r>
            <a:endParaRPr lang="en-US" dirty="0"/>
          </a:p>
          <a:p>
            <a:pPr fontAlgn="base"/>
            <a:r>
              <a:rPr lang="en-US" b="1" dirty="0"/>
              <a:t>Mail Submission Agent (MSA):</a:t>
            </a:r>
            <a:r>
              <a:rPr lang="en-US" dirty="0"/>
              <a:t> It is a computer program that receives mail from a Mail User Agent(MUA) and interacts with the Mail Transfer Agent(MTA) for the transfer of the mail.</a:t>
            </a:r>
          </a:p>
          <a:p>
            <a:pPr fontAlgn="base"/>
            <a:r>
              <a:rPr lang="en-US" b="1" dirty="0"/>
              <a:t>Mail Transfer Agent (MTA):</a:t>
            </a:r>
            <a:r>
              <a:rPr lang="en-US" dirty="0"/>
              <a:t> It is software that has the work to transfer mail from one system to another with the help of SMTP.</a:t>
            </a:r>
          </a:p>
          <a:p>
            <a:pPr fontAlgn="base"/>
            <a:r>
              <a:rPr lang="en-US" b="1" dirty="0"/>
              <a:t>Mail Delivery Agent (MDA):</a:t>
            </a:r>
            <a:r>
              <a:rPr lang="en-US" dirty="0"/>
              <a:t> A mail Delivery agent or Local Delivery Agent is basically a system that helps in the delivery of mail to the local system. </a:t>
            </a:r>
          </a:p>
          <a:p>
            <a:pPr fontAlgn="base"/>
            <a:endParaRPr lang="en-US" dirty="0"/>
          </a:p>
        </p:txBody>
      </p:sp>
    </p:spTree>
    <p:extLst>
      <p:ext uri="{BB962C8B-B14F-4D97-AF65-F5344CB8AC3E}">
        <p14:creationId xmlns:p14="http://schemas.microsoft.com/office/powerpoint/2010/main" val="1078153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599A-657F-282B-B1DC-25D23764EE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FB38A-5207-227A-1CE9-CF6695994B7C}"/>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CC32D47E-83AE-F11F-D70D-71F3F4BA40E9}"/>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IN" b="1" dirty="0"/>
              <a:t>How does SMTP Work?</a:t>
            </a:r>
          </a:p>
          <a:p>
            <a:pPr marL="0" indent="0" fontAlgn="base">
              <a:buNone/>
            </a:pPr>
            <a:r>
              <a:rPr lang="en-US" b="1" dirty="0">
                <a:solidFill>
                  <a:srgbClr val="FF0000"/>
                </a:solidFill>
              </a:rPr>
              <a:t>1. Sending Email</a:t>
            </a:r>
            <a:r>
              <a:rPr lang="en-US" dirty="0">
                <a:solidFill>
                  <a:srgbClr val="FF0000"/>
                </a:solidFill>
              </a:rPr>
              <a:t>:</a:t>
            </a:r>
          </a:p>
          <a:p>
            <a:pPr fontAlgn="base"/>
            <a:r>
              <a:rPr lang="en-US" dirty="0"/>
              <a:t>When a user wants to send an email, they use a </a:t>
            </a:r>
            <a:r>
              <a:rPr lang="en-US" b="1" dirty="0"/>
              <a:t>User Agent (UA)</a:t>
            </a:r>
            <a:r>
              <a:rPr lang="en-US" dirty="0"/>
              <a:t>, like Outlook or Gmail.</a:t>
            </a:r>
          </a:p>
          <a:p>
            <a:pPr fontAlgn="base"/>
            <a:r>
              <a:rPr lang="en-US" dirty="0"/>
              <a:t>The email is handed over to the </a:t>
            </a:r>
            <a:r>
              <a:rPr lang="en-US" b="1" dirty="0"/>
              <a:t>MTA</a:t>
            </a:r>
            <a:r>
              <a:rPr lang="en-US" dirty="0"/>
              <a:t>, which is responsible for transferring the email to the recipient’s mail server.</a:t>
            </a:r>
          </a:p>
          <a:p>
            <a:pPr marL="0" indent="0" fontAlgn="base">
              <a:buNone/>
            </a:pPr>
            <a:r>
              <a:rPr lang="en-US" b="1" dirty="0">
                <a:solidFill>
                  <a:srgbClr val="FF0000"/>
                </a:solidFill>
              </a:rPr>
              <a:t>2. SMTP Client and Server</a:t>
            </a:r>
            <a:r>
              <a:rPr lang="en-US" dirty="0">
                <a:solidFill>
                  <a:srgbClr val="FF0000"/>
                </a:solidFill>
              </a:rPr>
              <a:t>:</a:t>
            </a:r>
          </a:p>
          <a:p>
            <a:pPr fontAlgn="base"/>
            <a:r>
              <a:rPr lang="en-US" b="1" dirty="0"/>
              <a:t>Sender-SMTP (Client)</a:t>
            </a:r>
            <a:r>
              <a:rPr lang="en-US" dirty="0"/>
              <a:t>: The email sender’s MTA initiates the connection to the recipient’s MTA (Receiver-SMTP).</a:t>
            </a:r>
          </a:p>
          <a:p>
            <a:pPr fontAlgn="base"/>
            <a:r>
              <a:rPr lang="en-US" b="1" dirty="0"/>
              <a:t>Receiver-SMTP (Server)</a:t>
            </a:r>
            <a:r>
              <a:rPr lang="en-US" dirty="0"/>
              <a:t>: The receiving MTA listens for incoming connections and receives the email from the sender-SMTP.</a:t>
            </a:r>
          </a:p>
          <a:p>
            <a:pPr fontAlgn="base"/>
            <a:r>
              <a:rPr lang="en-US" dirty="0"/>
              <a:t>This communication happens over </a:t>
            </a:r>
            <a:r>
              <a:rPr lang="en-US" b="1" dirty="0"/>
              <a:t>TCP port 25</a:t>
            </a:r>
            <a:r>
              <a:rPr lang="en-US" dirty="0"/>
              <a:t>.</a:t>
            </a:r>
          </a:p>
          <a:p>
            <a:pPr fontAlgn="base"/>
            <a:endParaRPr lang="en-US" dirty="0"/>
          </a:p>
        </p:txBody>
      </p:sp>
    </p:spTree>
    <p:extLst>
      <p:ext uri="{BB962C8B-B14F-4D97-AF65-F5344CB8AC3E}">
        <p14:creationId xmlns:p14="http://schemas.microsoft.com/office/powerpoint/2010/main" val="154280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13170-C1E7-54D3-B866-D3FE252352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D078F3-823E-82B9-DF79-95BABDEB5DAD}"/>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05BEEF4D-C68F-A0DC-8609-371F391C2F1D}"/>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marL="0" indent="0" fontAlgn="base">
              <a:buNone/>
            </a:pPr>
            <a:r>
              <a:rPr lang="en-US" b="1" dirty="0">
                <a:solidFill>
                  <a:srgbClr val="FF0000"/>
                </a:solidFill>
              </a:rPr>
              <a:t>3. Relays and Gateways</a:t>
            </a:r>
            <a:r>
              <a:rPr lang="en-US" dirty="0">
                <a:solidFill>
                  <a:srgbClr val="FF0000"/>
                </a:solidFill>
              </a:rPr>
              <a:t>:</a:t>
            </a:r>
          </a:p>
          <a:p>
            <a:pPr fontAlgn="base"/>
            <a:r>
              <a:rPr lang="en-US" b="1" dirty="0"/>
              <a:t>Relays</a:t>
            </a:r>
            <a:r>
              <a:rPr lang="en-US" dirty="0"/>
              <a:t>: In some cases, the email may pass through several intermediate MTAs before reaching the destination server. These MTAs act as </a:t>
            </a:r>
            <a:r>
              <a:rPr lang="en-US" b="1" dirty="0"/>
              <a:t>relays</a:t>
            </a:r>
            <a:r>
              <a:rPr lang="en-US" dirty="0"/>
              <a:t>.</a:t>
            </a:r>
          </a:p>
          <a:p>
            <a:pPr fontAlgn="base"/>
            <a:r>
              <a:rPr lang="en-US" b="1" dirty="0"/>
              <a:t>Gateways</a:t>
            </a:r>
            <a:r>
              <a:rPr lang="en-US" dirty="0"/>
              <a:t>: If the sending and receiving systems use different email protocols (e.g., SMTP and non-SMTP), an </a:t>
            </a:r>
            <a:r>
              <a:rPr lang="en-US" b="1" dirty="0"/>
              <a:t>email gateway</a:t>
            </a:r>
            <a:r>
              <a:rPr lang="en-US" dirty="0"/>
              <a:t> can convert the email to the appropriate format for delivery.</a:t>
            </a:r>
          </a:p>
          <a:p>
            <a:pPr marL="0" indent="0" fontAlgn="base">
              <a:buNone/>
            </a:pPr>
            <a:r>
              <a:rPr lang="en-US" b="1" dirty="0">
                <a:solidFill>
                  <a:srgbClr val="FF0000"/>
                </a:solidFill>
              </a:rPr>
              <a:t>4. Email Delivery</a:t>
            </a:r>
            <a:r>
              <a:rPr lang="en-US" dirty="0">
                <a:solidFill>
                  <a:srgbClr val="FF0000"/>
                </a:solidFill>
              </a:rPr>
              <a:t>:</a:t>
            </a:r>
          </a:p>
          <a:p>
            <a:pPr fontAlgn="base"/>
            <a:r>
              <a:rPr lang="en-US" dirty="0"/>
              <a:t>The sender’s </a:t>
            </a:r>
            <a:r>
              <a:rPr lang="en-US" b="1" dirty="0"/>
              <a:t>MTA</a:t>
            </a:r>
            <a:r>
              <a:rPr lang="en-US" dirty="0"/>
              <a:t> sends the email to the </a:t>
            </a:r>
            <a:r>
              <a:rPr lang="en-US" b="1" dirty="0"/>
              <a:t>receiver’s MTA</a:t>
            </a:r>
            <a:r>
              <a:rPr lang="en-US" dirty="0"/>
              <a:t>, either directly or through relays.</a:t>
            </a:r>
          </a:p>
          <a:p>
            <a:pPr fontAlgn="base"/>
            <a:r>
              <a:rPr lang="en-US" dirty="0"/>
              <a:t>The </a:t>
            </a:r>
            <a:r>
              <a:rPr lang="en-US" b="1" dirty="0"/>
              <a:t>MTA</a:t>
            </a:r>
            <a:r>
              <a:rPr lang="en-US" dirty="0"/>
              <a:t> uses the </a:t>
            </a:r>
            <a:r>
              <a:rPr lang="en-US" b="1" dirty="0"/>
              <a:t>SMTP</a:t>
            </a:r>
            <a:r>
              <a:rPr lang="en-US" dirty="0"/>
              <a:t> protocol to transfer the message. Once it’s delivered to the destination MTA, the email is placed in the recipient’s mailbox.</a:t>
            </a:r>
          </a:p>
          <a:p>
            <a:pPr fontAlgn="base"/>
            <a:r>
              <a:rPr lang="en-US" dirty="0"/>
              <a:t>The recipient’s </a:t>
            </a:r>
            <a:r>
              <a:rPr lang="en-US" b="1" dirty="0"/>
              <a:t>User Agent (UA)</a:t>
            </a:r>
            <a:r>
              <a:rPr lang="en-US" dirty="0"/>
              <a:t> can then download the email.</a:t>
            </a:r>
          </a:p>
          <a:p>
            <a:pPr fontAlgn="base"/>
            <a:endParaRPr lang="en-US" dirty="0"/>
          </a:p>
        </p:txBody>
      </p:sp>
    </p:spTree>
    <p:extLst>
      <p:ext uri="{BB962C8B-B14F-4D97-AF65-F5344CB8AC3E}">
        <p14:creationId xmlns:p14="http://schemas.microsoft.com/office/powerpoint/2010/main" val="1194044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53E42-9168-CA2E-E6AB-107A3ED922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A59864-DF20-EE70-9C0A-919C17C84609}"/>
              </a:ext>
            </a:extLst>
          </p:cNvPr>
          <p:cNvSpPr>
            <a:spLocks noGrp="1"/>
          </p:cNvSpPr>
          <p:nvPr>
            <p:ph type="title"/>
          </p:nvPr>
        </p:nvSpPr>
        <p:spPr>
          <a:xfrm>
            <a:off x="914400" y="76200"/>
            <a:ext cx="9985919" cy="1005842"/>
          </a:xfrm>
        </p:spPr>
        <p:txBody>
          <a:bodyPr/>
          <a:lstStyle/>
          <a:p>
            <a:pPr fontAlgn="base"/>
            <a:r>
              <a:rPr lang="pt-BR" b="1" dirty="0">
                <a:solidFill>
                  <a:srgbClr val="FF0000"/>
                </a:solidFill>
              </a:rPr>
              <a:t>Simple Mail Transfer Protocol (SMTP)</a:t>
            </a:r>
          </a:p>
        </p:txBody>
      </p:sp>
      <p:sp>
        <p:nvSpPr>
          <p:cNvPr id="2" name="Text Placeholder 1">
            <a:extLst>
              <a:ext uri="{FF2B5EF4-FFF2-40B4-BE49-F238E27FC236}">
                <a16:creationId xmlns:a16="http://schemas.microsoft.com/office/drawing/2014/main" id="{637AB6BB-1C42-C196-7865-25176848EA38}"/>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pic>
        <p:nvPicPr>
          <p:cNvPr id="5" name="Picture 4">
            <a:extLst>
              <a:ext uri="{FF2B5EF4-FFF2-40B4-BE49-F238E27FC236}">
                <a16:creationId xmlns:a16="http://schemas.microsoft.com/office/drawing/2014/main" id="{06B2F46E-D180-7431-23DF-EFC4D1E49701}"/>
              </a:ext>
            </a:extLst>
          </p:cNvPr>
          <p:cNvPicPr>
            <a:picLocks noChangeAspect="1"/>
          </p:cNvPicPr>
          <p:nvPr/>
        </p:nvPicPr>
        <p:blipFill>
          <a:blip r:embed="rId2"/>
          <a:stretch>
            <a:fillRect/>
          </a:stretch>
        </p:blipFill>
        <p:spPr>
          <a:xfrm>
            <a:off x="1905000" y="1524000"/>
            <a:ext cx="10972800" cy="5486400"/>
          </a:xfrm>
          <a:prstGeom prst="rect">
            <a:avLst/>
          </a:prstGeom>
        </p:spPr>
      </p:pic>
    </p:spTree>
    <p:extLst>
      <p:ext uri="{BB962C8B-B14F-4D97-AF65-F5344CB8AC3E}">
        <p14:creationId xmlns:p14="http://schemas.microsoft.com/office/powerpoint/2010/main" val="1098457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B1F80-A61F-E9E5-37FF-861B86FA4D1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075084-925D-4023-3312-B2004729491C}"/>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World Wide Web (WWW)</a:t>
            </a:r>
          </a:p>
        </p:txBody>
      </p:sp>
      <p:sp>
        <p:nvSpPr>
          <p:cNvPr id="2" name="Text Placeholder 1">
            <a:extLst>
              <a:ext uri="{FF2B5EF4-FFF2-40B4-BE49-F238E27FC236}">
                <a16:creationId xmlns:a16="http://schemas.microsoft.com/office/drawing/2014/main" id="{366212A4-7E4F-5287-859E-78543CE1EA7A}"/>
              </a:ext>
            </a:extLst>
          </p:cNvPr>
          <p:cNvSpPr>
            <a:spLocks noGrp="1"/>
          </p:cNvSpPr>
          <p:nvPr>
            <p:ph type="body" sz="quarter" idx="17"/>
          </p:nvPr>
        </p:nvSpPr>
        <p:spPr>
          <a:xfrm>
            <a:off x="916112" y="762000"/>
            <a:ext cx="13790488" cy="6385141"/>
          </a:xfrm>
        </p:spPr>
        <p:txBody>
          <a:bodyPr/>
          <a:lstStyle/>
          <a:p>
            <a:pPr marL="0" indent="0" algn="just" fontAlgn="base">
              <a:spcAft>
                <a:spcPts val="600"/>
              </a:spcAft>
              <a:buNone/>
            </a:pPr>
            <a:endParaRPr lang="en-US" b="1" dirty="0">
              <a:solidFill>
                <a:srgbClr val="FF0000"/>
              </a:solidFill>
            </a:endParaRPr>
          </a:p>
          <a:p>
            <a:pPr algn="just" fontAlgn="base"/>
            <a:r>
              <a:rPr lang="en-US" dirty="0"/>
              <a:t>The World Wide Web (WWW), often called the Web, is a system of interconnected webpages and information that you can access using the Internet. It was created to help people share and find information easily, using links that connect different pages together. The Web allows us to browse websites, watch videos, shop online, and connect with others around the world through our computers and phones.</a:t>
            </a:r>
          </a:p>
          <a:p>
            <a:pPr algn="just" fontAlgn="base"/>
            <a:r>
              <a:rPr lang="en-US" dirty="0"/>
              <a:t>All public websites or web pages that people may access on their local computers and other devices through the internet are collectively known as the World Wide Web or W3. Users can get further information by navigating to links interconnecting these pages and documents. This data may be presented in text, picture, audio, or video formats on the internet.</a:t>
            </a:r>
          </a:p>
          <a:p>
            <a:pPr fontAlgn="base"/>
            <a:endParaRPr lang="en-US" dirty="0"/>
          </a:p>
        </p:txBody>
      </p:sp>
    </p:spTree>
    <p:extLst>
      <p:ext uri="{BB962C8B-B14F-4D97-AF65-F5344CB8AC3E}">
        <p14:creationId xmlns:p14="http://schemas.microsoft.com/office/powerpoint/2010/main" val="2790601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C621-E7D3-9521-8B30-F2F5722383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EA09C1-2C70-B7AC-C646-DC440A883742}"/>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World Wide Web (WWW)</a:t>
            </a:r>
          </a:p>
        </p:txBody>
      </p:sp>
      <p:sp>
        <p:nvSpPr>
          <p:cNvPr id="2" name="Text Placeholder 1">
            <a:extLst>
              <a:ext uri="{FF2B5EF4-FFF2-40B4-BE49-F238E27FC236}">
                <a16:creationId xmlns:a16="http://schemas.microsoft.com/office/drawing/2014/main" id="{8E594B66-2C44-7859-68EF-BC8D1F12C6B7}"/>
              </a:ext>
            </a:extLst>
          </p:cNvPr>
          <p:cNvSpPr>
            <a:spLocks noGrp="1"/>
          </p:cNvSpPr>
          <p:nvPr>
            <p:ph type="body" sz="quarter" idx="17"/>
          </p:nvPr>
        </p:nvSpPr>
        <p:spPr>
          <a:xfrm>
            <a:off x="916112" y="762000"/>
            <a:ext cx="13790488" cy="6385141"/>
          </a:xfrm>
        </p:spPr>
        <p:txBody>
          <a:bodyPr/>
          <a:lstStyle/>
          <a:p>
            <a:pPr marL="0" indent="0" algn="just" fontAlgn="base">
              <a:spcAft>
                <a:spcPts val="600"/>
              </a:spcAft>
              <a:buNone/>
            </a:pPr>
            <a:endParaRPr lang="en-US" b="1" dirty="0">
              <a:solidFill>
                <a:srgbClr val="FF0000"/>
              </a:solidFill>
            </a:endParaRPr>
          </a:p>
          <a:p>
            <a:pPr marL="0" indent="0" fontAlgn="base">
              <a:buNone/>
            </a:pPr>
            <a:r>
              <a:rPr lang="en-US" b="1" dirty="0">
                <a:solidFill>
                  <a:srgbClr val="FF0000"/>
                </a:solidFill>
              </a:rPr>
              <a:t>Key Parts of the Web</a:t>
            </a:r>
          </a:p>
          <a:p>
            <a:pPr marL="0" indent="0" fontAlgn="base">
              <a:buNone/>
            </a:pPr>
            <a:r>
              <a:rPr lang="en-US" dirty="0"/>
              <a:t>The Web has three main building blocks that make it work:</a:t>
            </a:r>
          </a:p>
          <a:p>
            <a:pPr fontAlgn="base"/>
            <a:r>
              <a:rPr lang="en-US" b="1" u="sng" dirty="0">
                <a:hlinkClick r:id="rId2"/>
              </a:rPr>
              <a:t>URL (Uniform Resource Locator)</a:t>
            </a:r>
            <a:r>
              <a:rPr lang="en-US" u="sng" dirty="0">
                <a:hlinkClick r:id="rId2"/>
              </a:rPr>
              <a:t>:</a:t>
            </a:r>
            <a:r>
              <a:rPr lang="en-US" dirty="0"/>
              <a:t> This is the address of a webpage, like https://www.example.com./ It tells your browser exactly where to find the page.</a:t>
            </a:r>
          </a:p>
          <a:p>
            <a:pPr fontAlgn="base"/>
            <a:r>
              <a:rPr lang="en-US" b="1" u="sng" dirty="0">
                <a:hlinkClick r:id="rId3"/>
              </a:rPr>
              <a:t>HTTP (Hypertext Transfer Protocol)</a:t>
            </a:r>
            <a:r>
              <a:rPr lang="en-US" u="sng" dirty="0">
                <a:hlinkClick r:id="rId3"/>
              </a:rPr>
              <a:t>: </a:t>
            </a:r>
            <a:r>
              <a:rPr lang="en-US" dirty="0"/>
              <a:t>This is the set of rules that lets your browser and the server talk to each other to send and receive webpages.</a:t>
            </a:r>
          </a:p>
          <a:p>
            <a:pPr fontAlgn="base"/>
            <a:r>
              <a:rPr lang="en-US" b="1" u="sng" dirty="0">
                <a:hlinkClick r:id="rId4"/>
              </a:rPr>
              <a:t>HTML (Hypertext Markup Language)</a:t>
            </a:r>
            <a:r>
              <a:rPr lang="en-US" u="sng" dirty="0">
                <a:hlinkClick r:id="rId4"/>
              </a:rPr>
              <a:t>: </a:t>
            </a:r>
            <a:r>
              <a:rPr lang="en-US" dirty="0"/>
              <a:t>This is the code that tells browsers how to display a webpage, including where to put text, pictures, and links.</a:t>
            </a:r>
          </a:p>
          <a:p>
            <a:pPr fontAlgn="base"/>
            <a:endParaRPr lang="en-US" dirty="0"/>
          </a:p>
        </p:txBody>
      </p:sp>
    </p:spTree>
    <p:extLst>
      <p:ext uri="{BB962C8B-B14F-4D97-AF65-F5344CB8AC3E}">
        <p14:creationId xmlns:p14="http://schemas.microsoft.com/office/powerpoint/2010/main" val="3731275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BC2A4-FCB6-1213-7C39-E8FFB1A6BC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894B79-59DB-33C6-F945-F6F6A74FE065}"/>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World Wide Web (WWW)</a:t>
            </a:r>
          </a:p>
        </p:txBody>
      </p:sp>
      <p:sp>
        <p:nvSpPr>
          <p:cNvPr id="2" name="Text Placeholder 1">
            <a:extLst>
              <a:ext uri="{FF2B5EF4-FFF2-40B4-BE49-F238E27FC236}">
                <a16:creationId xmlns:a16="http://schemas.microsoft.com/office/drawing/2014/main" id="{AA91AC07-1C1F-F9DC-A605-F78DCE595B3B}"/>
              </a:ext>
            </a:extLst>
          </p:cNvPr>
          <p:cNvSpPr>
            <a:spLocks noGrp="1"/>
          </p:cNvSpPr>
          <p:nvPr>
            <p:ph type="body" sz="quarter" idx="17"/>
          </p:nvPr>
        </p:nvSpPr>
        <p:spPr>
          <a:xfrm>
            <a:off x="916112" y="762000"/>
            <a:ext cx="13790488" cy="6385141"/>
          </a:xfrm>
        </p:spPr>
        <p:txBody>
          <a:bodyPr/>
          <a:lstStyle/>
          <a:p>
            <a:pPr marL="0" indent="0" algn="just" fontAlgn="base">
              <a:spcAft>
                <a:spcPts val="600"/>
              </a:spcAft>
              <a:buNone/>
            </a:pPr>
            <a:endParaRPr lang="en-US" b="1" dirty="0">
              <a:solidFill>
                <a:srgbClr val="FF0000"/>
              </a:solidFill>
            </a:endParaRPr>
          </a:p>
          <a:p>
            <a:pPr marL="0" indent="0" fontAlgn="base">
              <a:buNone/>
            </a:pPr>
            <a:r>
              <a:rPr lang="en-US" b="1" dirty="0">
                <a:solidFill>
                  <a:srgbClr val="FF0000"/>
                </a:solidFill>
              </a:rPr>
              <a:t>Working of World Wide Web(WWW)</a:t>
            </a:r>
          </a:p>
          <a:p>
            <a:pPr algn="just" fontAlgn="base"/>
            <a:r>
              <a:rPr lang="en-US" dirty="0"/>
              <a:t>A Web browser is used to access web pages. Web browsers can be defined as programs which display text, data, pictures, animation and video on the Internet. Hyperlinked resources on the World Wide Web can be accessed using software interfaces provided by Web browsers. Initially, Web browsers were used only for surfing the Web but now they have become more universal.</a:t>
            </a:r>
          </a:p>
          <a:p>
            <a:pPr algn="just" fontAlgn="base"/>
            <a:r>
              <a:rPr lang="en-US" dirty="0"/>
              <a:t>The below diagram indicates how the Web operates just like client-server architecture of the internet. When users request web pages or other information, then the web browser of your system request to the server for the information and then the web server  provide requested services to web browser back and finally the requested service is utilized by the user who made the request.</a:t>
            </a:r>
          </a:p>
          <a:p>
            <a:pPr fontAlgn="base"/>
            <a:endParaRPr lang="en-US" dirty="0"/>
          </a:p>
        </p:txBody>
      </p:sp>
    </p:spTree>
    <p:extLst>
      <p:ext uri="{BB962C8B-B14F-4D97-AF65-F5344CB8AC3E}">
        <p14:creationId xmlns:p14="http://schemas.microsoft.com/office/powerpoint/2010/main" val="1406412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6EACB-84C3-5EB8-1D84-5F6FB70E24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DB994F-1D0F-359F-AA38-F75DA843A578}"/>
              </a:ext>
            </a:extLst>
          </p:cNvPr>
          <p:cNvSpPr>
            <a:spLocks noGrp="1"/>
          </p:cNvSpPr>
          <p:nvPr>
            <p:ph type="title"/>
          </p:nvPr>
        </p:nvSpPr>
        <p:spPr>
          <a:xfrm>
            <a:off x="914400" y="76200"/>
            <a:ext cx="9985919" cy="1005842"/>
          </a:xfrm>
        </p:spPr>
        <p:txBody>
          <a:bodyPr/>
          <a:lstStyle/>
          <a:p>
            <a:pPr fontAlgn="base"/>
            <a:r>
              <a:rPr lang="en-IN" b="1" dirty="0">
                <a:solidFill>
                  <a:srgbClr val="FF0000"/>
                </a:solidFill>
              </a:rPr>
              <a:t>World Wide Web (WWW)</a:t>
            </a:r>
          </a:p>
        </p:txBody>
      </p:sp>
      <p:sp>
        <p:nvSpPr>
          <p:cNvPr id="2" name="Text Placeholder 1">
            <a:extLst>
              <a:ext uri="{FF2B5EF4-FFF2-40B4-BE49-F238E27FC236}">
                <a16:creationId xmlns:a16="http://schemas.microsoft.com/office/drawing/2014/main" id="{DA5340E0-6C5E-EC9D-2896-110010620292}"/>
              </a:ext>
            </a:extLst>
          </p:cNvPr>
          <p:cNvSpPr>
            <a:spLocks noGrp="1"/>
          </p:cNvSpPr>
          <p:nvPr>
            <p:ph type="body" sz="quarter" idx="17"/>
          </p:nvPr>
        </p:nvSpPr>
        <p:spPr>
          <a:xfrm>
            <a:off x="790743" y="659014"/>
            <a:ext cx="18854345" cy="8403669"/>
          </a:xfrm>
        </p:spPr>
        <p:txBody>
          <a:bodyPr/>
          <a:lstStyle/>
          <a:p>
            <a:pPr marL="0" indent="0" algn="just" fontAlgn="base">
              <a:spcAft>
                <a:spcPts val="600"/>
              </a:spcAft>
              <a:buNone/>
            </a:pPr>
            <a:endParaRPr lang="en-US" b="1" dirty="0">
              <a:solidFill>
                <a:srgbClr val="FF0000"/>
              </a:solidFill>
            </a:endParaRPr>
          </a:p>
          <a:p>
            <a:pPr marL="0" indent="0" fontAlgn="base">
              <a:buNone/>
            </a:pPr>
            <a:r>
              <a:rPr lang="en-US" b="1" dirty="0">
                <a:solidFill>
                  <a:srgbClr val="FF0000"/>
                </a:solidFill>
              </a:rPr>
              <a:t>Working of World Wide Web(WWW)</a:t>
            </a:r>
          </a:p>
          <a:p>
            <a:pPr fontAlgn="base"/>
            <a:endParaRPr lang="en-US" dirty="0"/>
          </a:p>
        </p:txBody>
      </p:sp>
      <p:pic>
        <p:nvPicPr>
          <p:cNvPr id="6146" name="Picture 2">
            <a:extLst>
              <a:ext uri="{FF2B5EF4-FFF2-40B4-BE49-F238E27FC236}">
                <a16:creationId xmlns:a16="http://schemas.microsoft.com/office/drawing/2014/main" id="{6032A13D-FC44-2D59-0560-9A9FFD37D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555" y="2590800"/>
            <a:ext cx="865484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977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B1952-3001-F05D-991C-23B662B7F1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52266E-AC52-239C-3C12-CA66465B9370}"/>
              </a:ext>
            </a:extLst>
          </p:cNvPr>
          <p:cNvSpPr>
            <a:spLocks noGrp="1"/>
          </p:cNvSpPr>
          <p:nvPr>
            <p:ph type="title"/>
          </p:nvPr>
        </p:nvSpPr>
        <p:spPr>
          <a:xfrm>
            <a:off x="914400" y="76200"/>
            <a:ext cx="9985919" cy="1005842"/>
          </a:xfrm>
        </p:spPr>
        <p:txBody>
          <a:bodyPr/>
          <a:lstStyle/>
          <a:p>
            <a:pPr fontAlgn="base"/>
            <a:r>
              <a:rPr lang="en-US" b="1" dirty="0">
                <a:solidFill>
                  <a:srgbClr val="FF0000"/>
                </a:solidFill>
              </a:rPr>
              <a:t>World Wide Web (WWW) Vs Internet</a:t>
            </a:r>
          </a:p>
        </p:txBody>
      </p:sp>
      <p:sp>
        <p:nvSpPr>
          <p:cNvPr id="2" name="Text Placeholder 1">
            <a:extLst>
              <a:ext uri="{FF2B5EF4-FFF2-40B4-BE49-F238E27FC236}">
                <a16:creationId xmlns:a16="http://schemas.microsoft.com/office/drawing/2014/main" id="{DDBAC5FE-5F1C-E0EE-31A9-DCAC4393EC43}"/>
              </a:ext>
            </a:extLst>
          </p:cNvPr>
          <p:cNvSpPr>
            <a:spLocks noGrp="1"/>
          </p:cNvSpPr>
          <p:nvPr>
            <p:ph type="body" sz="quarter" idx="17"/>
          </p:nvPr>
        </p:nvSpPr>
        <p:spPr>
          <a:xfrm>
            <a:off x="916112" y="762000"/>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graphicFrame>
        <p:nvGraphicFramePr>
          <p:cNvPr id="3" name="Table 2">
            <a:extLst>
              <a:ext uri="{FF2B5EF4-FFF2-40B4-BE49-F238E27FC236}">
                <a16:creationId xmlns:a16="http://schemas.microsoft.com/office/drawing/2014/main" id="{DF1A9EAC-BAB5-0C5B-9B9B-993CEC613885}"/>
              </a:ext>
            </a:extLst>
          </p:cNvPr>
          <p:cNvGraphicFramePr>
            <a:graphicFrameLocks noGrp="1"/>
          </p:cNvGraphicFramePr>
          <p:nvPr>
            <p:extLst>
              <p:ext uri="{D42A27DB-BD31-4B8C-83A1-F6EECF244321}">
                <p14:modId xmlns:p14="http://schemas.microsoft.com/office/powerpoint/2010/main" val="2665657717"/>
              </p:ext>
            </p:extLst>
          </p:nvPr>
        </p:nvGraphicFramePr>
        <p:xfrm>
          <a:off x="2057400" y="1371600"/>
          <a:ext cx="11201400" cy="6107388"/>
        </p:xfrm>
        <a:graphic>
          <a:graphicData uri="http://schemas.openxmlformats.org/drawingml/2006/table">
            <a:tbl>
              <a:tblPr>
                <a:tableStyleId>{5C22544A-7EE6-4342-B048-85BDC9FD1C3A}</a:tableStyleId>
              </a:tblPr>
              <a:tblGrid>
                <a:gridCol w="2321859">
                  <a:extLst>
                    <a:ext uri="{9D8B030D-6E8A-4147-A177-3AD203B41FA5}">
                      <a16:colId xmlns:a16="http://schemas.microsoft.com/office/drawing/2014/main" val="4176734766"/>
                    </a:ext>
                  </a:extLst>
                </a:gridCol>
                <a:gridCol w="4894729">
                  <a:extLst>
                    <a:ext uri="{9D8B030D-6E8A-4147-A177-3AD203B41FA5}">
                      <a16:colId xmlns:a16="http://schemas.microsoft.com/office/drawing/2014/main" val="455202616"/>
                    </a:ext>
                  </a:extLst>
                </a:gridCol>
                <a:gridCol w="3984812">
                  <a:extLst>
                    <a:ext uri="{9D8B030D-6E8A-4147-A177-3AD203B41FA5}">
                      <a16:colId xmlns:a16="http://schemas.microsoft.com/office/drawing/2014/main" val="3021619766"/>
                    </a:ext>
                  </a:extLst>
                </a:gridCol>
              </a:tblGrid>
              <a:tr h="674296">
                <a:tc>
                  <a:txBody>
                    <a:bodyPr/>
                    <a:lstStyle/>
                    <a:p>
                      <a:pPr algn="ctr" fontAlgn="ctr">
                        <a:buNone/>
                      </a:pPr>
                      <a:r>
                        <a:rPr lang="en-IN" sz="2800" u="none" strike="noStrike">
                          <a:effectLst/>
                          <a:highlight>
                            <a:srgbClr val="FFFF00"/>
                          </a:highlight>
                        </a:rPr>
                        <a:t>Aspect</a:t>
                      </a:r>
                      <a:endParaRPr lang="en-IN" sz="2800" b="1" i="0" u="none" strike="noStrike">
                        <a:solidFill>
                          <a:srgbClr val="273239"/>
                        </a:solidFill>
                        <a:effectLst/>
                        <a:highlight>
                          <a:srgbClr val="FFFF00"/>
                        </a:highlight>
                        <a:latin typeface="Arial" panose="020B0604020202020204" pitchFamily="34" charset="0"/>
                      </a:endParaRPr>
                    </a:p>
                  </a:txBody>
                  <a:tcPr marL="6350" marR="6350" marT="6350" marB="0" anchor="ctr"/>
                </a:tc>
                <a:tc>
                  <a:txBody>
                    <a:bodyPr/>
                    <a:lstStyle/>
                    <a:p>
                      <a:pPr algn="ctr" fontAlgn="ctr">
                        <a:buNone/>
                      </a:pPr>
                      <a:r>
                        <a:rPr lang="en-IN" sz="2800" u="none" strike="noStrike">
                          <a:effectLst/>
                          <a:highlight>
                            <a:srgbClr val="FFFF00"/>
                          </a:highlight>
                        </a:rPr>
                        <a:t>World Wide Web</a:t>
                      </a:r>
                      <a:endParaRPr lang="en-IN" sz="2800" b="1" i="0" u="none" strike="noStrike">
                        <a:solidFill>
                          <a:srgbClr val="273239"/>
                        </a:solidFill>
                        <a:effectLst/>
                        <a:highlight>
                          <a:srgbClr val="FFFF00"/>
                        </a:highlight>
                        <a:latin typeface="Arial" panose="020B0604020202020204" pitchFamily="34" charset="0"/>
                      </a:endParaRPr>
                    </a:p>
                  </a:txBody>
                  <a:tcPr marL="6350" marR="6350" marT="6350" marB="0" anchor="ctr"/>
                </a:tc>
                <a:tc>
                  <a:txBody>
                    <a:bodyPr/>
                    <a:lstStyle/>
                    <a:p>
                      <a:pPr algn="ctr" fontAlgn="ctr">
                        <a:buNone/>
                      </a:pPr>
                      <a:r>
                        <a:rPr lang="en-IN" sz="2800" u="none" strike="noStrike" dirty="0">
                          <a:effectLst/>
                          <a:highlight>
                            <a:srgbClr val="FFFF00"/>
                          </a:highlight>
                        </a:rPr>
                        <a:t>Internet</a:t>
                      </a:r>
                      <a:endParaRPr lang="en-IN" sz="2800" b="1" i="0" u="none" strike="noStrike" dirty="0">
                        <a:solidFill>
                          <a:srgbClr val="273239"/>
                        </a:solidFill>
                        <a:effectLst/>
                        <a:highlight>
                          <a:srgbClr val="FFFF00"/>
                        </a:highlight>
                        <a:latin typeface="Arial" panose="020B0604020202020204" pitchFamily="34" charset="0"/>
                      </a:endParaRPr>
                    </a:p>
                  </a:txBody>
                  <a:tcPr marL="6350" marR="6350" marT="6350" marB="0" anchor="ctr"/>
                </a:tc>
                <a:extLst>
                  <a:ext uri="{0D108BD9-81ED-4DB2-BD59-A6C34878D82A}">
                    <a16:rowId xmlns:a16="http://schemas.microsoft.com/office/drawing/2014/main" val="152778168"/>
                  </a:ext>
                </a:extLst>
              </a:tr>
              <a:tr h="1563584">
                <a:tc>
                  <a:txBody>
                    <a:bodyPr/>
                    <a:lstStyle/>
                    <a:p>
                      <a:pPr algn="ctr" fontAlgn="ctr">
                        <a:buNone/>
                      </a:pPr>
                      <a:r>
                        <a:rPr lang="en-IN" sz="2800" u="none" strike="noStrike">
                          <a:effectLst/>
                        </a:rPr>
                        <a:t>What It Is</a:t>
                      </a:r>
                      <a:endParaRPr lang="en-IN" sz="2800" b="1"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A collection of webpages and websites you access with a browser.</a:t>
                      </a:r>
                      <a:endParaRPr lang="en-US" sz="2800" b="0"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A global network connecting computers.</a:t>
                      </a:r>
                      <a:endParaRPr lang="en-US" sz="2800" b="0" i="0" u="none" strike="noStrike">
                        <a:solidFill>
                          <a:srgbClr val="273239"/>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403138144"/>
                  </a:ext>
                </a:extLst>
              </a:tr>
              <a:tr h="850199">
                <a:tc>
                  <a:txBody>
                    <a:bodyPr/>
                    <a:lstStyle/>
                    <a:p>
                      <a:pPr algn="ctr" fontAlgn="ctr">
                        <a:buNone/>
                      </a:pPr>
                      <a:r>
                        <a:rPr lang="en-IN" sz="2800" u="none" strike="noStrike">
                          <a:effectLst/>
                        </a:rPr>
                        <a:t>Started</a:t>
                      </a:r>
                      <a:endParaRPr lang="en-IN" sz="2800" b="1"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1989 by Tim Berners-Lee at CERN.</a:t>
                      </a:r>
                      <a:endParaRPr lang="en-US" sz="2800" b="0"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IN" sz="2800" u="none" strike="noStrike" dirty="0">
                          <a:effectLst/>
                        </a:rPr>
                        <a:t>1960s as ARPANET.</a:t>
                      </a:r>
                      <a:endParaRPr lang="en-IN" sz="2800" b="0" i="0" u="none" strike="noStrike" dirty="0">
                        <a:solidFill>
                          <a:srgbClr val="467886"/>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589351884"/>
                  </a:ext>
                </a:extLst>
              </a:tr>
              <a:tr h="1172688">
                <a:tc>
                  <a:txBody>
                    <a:bodyPr/>
                    <a:lstStyle/>
                    <a:p>
                      <a:pPr algn="ctr" fontAlgn="ctr">
                        <a:buNone/>
                      </a:pPr>
                      <a:r>
                        <a:rPr lang="en-IN" sz="2800" u="none" strike="noStrike">
                          <a:effectLst/>
                        </a:rPr>
                        <a:t>Purpose</a:t>
                      </a:r>
                      <a:endParaRPr lang="en-IN" sz="2800" b="1"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dirty="0">
                          <a:effectLst/>
                        </a:rPr>
                        <a:t>To share and explore information like text, images, and videos.</a:t>
                      </a:r>
                      <a:endParaRPr lang="en-US" sz="2800" b="0" i="0" u="none" strike="noStrike" dirty="0">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To connect devices and share data.</a:t>
                      </a:r>
                      <a:endParaRPr lang="en-US" sz="2800" b="0" i="0" u="none" strike="noStrike">
                        <a:solidFill>
                          <a:srgbClr val="273239"/>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52110000"/>
                  </a:ext>
                </a:extLst>
              </a:tr>
              <a:tr h="977240">
                <a:tc>
                  <a:txBody>
                    <a:bodyPr/>
                    <a:lstStyle/>
                    <a:p>
                      <a:pPr algn="ctr" fontAlgn="ctr">
                        <a:buNone/>
                      </a:pPr>
                      <a:r>
                        <a:rPr lang="en-IN" sz="2800" u="none" strike="noStrike">
                          <a:effectLst/>
                        </a:rPr>
                        <a:t>How You Use It</a:t>
                      </a:r>
                      <a:endParaRPr lang="en-IN" sz="2800" b="1"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Through browsers like Chrome or Firefox.</a:t>
                      </a:r>
                      <a:endParaRPr lang="en-US" sz="2800" b="0"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Through any connected device for email, apps, etc.</a:t>
                      </a:r>
                      <a:endParaRPr lang="en-US" sz="2800" b="0" i="0" u="none" strike="noStrike">
                        <a:solidFill>
                          <a:srgbClr val="273239"/>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909146261"/>
                  </a:ext>
                </a:extLst>
              </a:tr>
              <a:tr h="781792">
                <a:tc>
                  <a:txBody>
                    <a:bodyPr/>
                    <a:lstStyle/>
                    <a:p>
                      <a:pPr algn="ctr" fontAlgn="ctr">
                        <a:buNone/>
                      </a:pPr>
                      <a:r>
                        <a:rPr lang="en-IN" sz="2800" u="none" strike="noStrike">
                          <a:effectLst/>
                        </a:rPr>
                        <a:t>Example</a:t>
                      </a:r>
                      <a:endParaRPr lang="en-IN" sz="2800" b="1"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a:effectLst/>
                        </a:rPr>
                        <a:t>Visiting a website like Wikipedia.</a:t>
                      </a:r>
                      <a:endParaRPr lang="en-US" sz="2800" b="0" i="0" u="none" strike="noStrike">
                        <a:solidFill>
                          <a:srgbClr val="273239"/>
                        </a:solidFill>
                        <a:effectLst/>
                        <a:latin typeface="Arial" panose="020B0604020202020204" pitchFamily="34" charset="0"/>
                      </a:endParaRPr>
                    </a:p>
                  </a:txBody>
                  <a:tcPr marL="6350" marR="6350" marT="6350" marB="0" anchor="ctr"/>
                </a:tc>
                <a:tc>
                  <a:txBody>
                    <a:bodyPr/>
                    <a:lstStyle/>
                    <a:p>
                      <a:pPr algn="ctr" fontAlgn="ctr">
                        <a:buNone/>
                      </a:pPr>
                      <a:r>
                        <a:rPr lang="en-US" sz="2800" u="none" strike="noStrike" dirty="0">
                          <a:effectLst/>
                        </a:rPr>
                        <a:t>Sending an email or streaming a video.</a:t>
                      </a:r>
                      <a:endParaRPr lang="en-US" sz="2800" b="0" i="0" u="none" strike="noStrike" dirty="0">
                        <a:solidFill>
                          <a:srgbClr val="273239"/>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001036336"/>
                  </a:ext>
                </a:extLst>
              </a:tr>
            </a:tbl>
          </a:graphicData>
        </a:graphic>
      </p:graphicFrame>
    </p:spTree>
    <p:extLst>
      <p:ext uri="{BB962C8B-B14F-4D97-AF65-F5344CB8AC3E}">
        <p14:creationId xmlns:p14="http://schemas.microsoft.com/office/powerpoint/2010/main" val="363398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C3EB61-2E6A-EBD3-F5F7-E9C9CB19E014}"/>
              </a:ext>
            </a:extLst>
          </p:cNvPr>
          <p:cNvSpPr>
            <a:spLocks noGrp="1"/>
          </p:cNvSpPr>
          <p:nvPr>
            <p:ph type="body" sz="quarter" idx="17"/>
          </p:nvPr>
        </p:nvSpPr>
        <p:spPr>
          <a:xfrm>
            <a:off x="2712709" y="1600200"/>
            <a:ext cx="11038663" cy="8784501"/>
          </a:xfrm>
        </p:spPr>
        <p:txBody>
          <a:bodyPr/>
          <a:lstStyle/>
          <a:p>
            <a:endParaRPr lang="en-IN" dirty="0"/>
          </a:p>
        </p:txBody>
      </p:sp>
      <p:pic>
        <p:nvPicPr>
          <p:cNvPr id="1026" name="Picture 2" descr="EotE">
            <a:extLst>
              <a:ext uri="{FF2B5EF4-FFF2-40B4-BE49-F238E27FC236}">
                <a16:creationId xmlns:a16="http://schemas.microsoft.com/office/drawing/2014/main" id="{31B5795E-FCC4-3458-DB55-302412BE3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86662"/>
            <a:ext cx="11277600" cy="642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6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6DBA-689A-AA68-1F8D-77FA63B688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382E7D-E0A1-CD98-1EFE-E2E4C5876C35}"/>
              </a:ext>
            </a:extLst>
          </p:cNvPr>
          <p:cNvSpPr>
            <a:spLocks noGrp="1"/>
          </p:cNvSpPr>
          <p:nvPr>
            <p:ph type="title"/>
          </p:nvPr>
        </p:nvSpPr>
        <p:spPr>
          <a:xfrm>
            <a:off x="914400" y="76200"/>
            <a:ext cx="11887200" cy="1005842"/>
          </a:xfrm>
        </p:spPr>
        <p:txBody>
          <a:bodyPr/>
          <a:lstStyle/>
          <a:p>
            <a:pPr fontAlgn="base"/>
            <a:r>
              <a:rPr lang="en-US" b="1" dirty="0">
                <a:solidFill>
                  <a:srgbClr val="FF0000"/>
                </a:solidFill>
              </a:rPr>
              <a:t>Difference Between Static and Dynamic Web Pages</a:t>
            </a:r>
          </a:p>
        </p:txBody>
      </p:sp>
      <p:sp>
        <p:nvSpPr>
          <p:cNvPr id="2" name="Text Placeholder 1">
            <a:extLst>
              <a:ext uri="{FF2B5EF4-FFF2-40B4-BE49-F238E27FC236}">
                <a16:creationId xmlns:a16="http://schemas.microsoft.com/office/drawing/2014/main" id="{6BE0D807-8945-A75A-4420-C5216AA72890}"/>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algn="just" fontAlgn="base"/>
            <a:r>
              <a:rPr lang="en-US" dirty="0"/>
              <a:t>There are two basic methods of web design: static and dynamic web pages. Users access static web pages, which present the same content every time they are viewed. On the other hand, dynamic webpages create content instantly in response to user input and present customized or updated information. </a:t>
            </a:r>
          </a:p>
          <a:p>
            <a:pPr marL="0" indent="0" algn="just" fontAlgn="base">
              <a:buNone/>
            </a:pPr>
            <a:r>
              <a:rPr lang="en-US" b="1" dirty="0">
                <a:solidFill>
                  <a:srgbClr val="FF0000"/>
                </a:solidFill>
              </a:rPr>
              <a:t>What are Static Web Pages?</a:t>
            </a:r>
          </a:p>
          <a:p>
            <a:pPr algn="just" fontAlgn="base"/>
            <a:r>
              <a:rPr lang="en-US" dirty="0"/>
              <a:t>Static Web pages are very simple. It is written in languages such as HTML, JavaScript, CSS, etc. For static web pages when a server receives a request for a web page, then the server sends the response to the client without doing any additional process. These web pages are seen through a web browser. </a:t>
            </a:r>
          </a:p>
          <a:p>
            <a:pPr algn="just" fontAlgn="base"/>
            <a:r>
              <a:rPr lang="en-US" dirty="0"/>
              <a:t>In static web pages, Pages will remain the same until someone changes it manually. </a:t>
            </a:r>
          </a:p>
          <a:p>
            <a:pPr fontAlgn="base"/>
            <a:endParaRPr lang="en-US" dirty="0"/>
          </a:p>
        </p:txBody>
      </p:sp>
      <p:pic>
        <p:nvPicPr>
          <p:cNvPr id="3" name="Picture 2">
            <a:extLst>
              <a:ext uri="{FF2B5EF4-FFF2-40B4-BE49-F238E27FC236}">
                <a16:creationId xmlns:a16="http://schemas.microsoft.com/office/drawing/2014/main" id="{D3DFC9FD-5E94-E9F3-D8C4-8CC109B34043}"/>
              </a:ext>
            </a:extLst>
          </p:cNvPr>
          <p:cNvPicPr>
            <a:picLocks noChangeAspect="1"/>
          </p:cNvPicPr>
          <p:nvPr/>
        </p:nvPicPr>
        <p:blipFill>
          <a:blip r:embed="rId2"/>
          <a:stretch>
            <a:fillRect/>
          </a:stretch>
        </p:blipFill>
        <p:spPr>
          <a:xfrm>
            <a:off x="5410200" y="6324600"/>
            <a:ext cx="7620000" cy="1685925"/>
          </a:xfrm>
          <a:prstGeom prst="rect">
            <a:avLst/>
          </a:prstGeom>
        </p:spPr>
      </p:pic>
    </p:spTree>
    <p:extLst>
      <p:ext uri="{BB962C8B-B14F-4D97-AF65-F5344CB8AC3E}">
        <p14:creationId xmlns:p14="http://schemas.microsoft.com/office/powerpoint/2010/main" val="1120620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0C22-137C-3A9B-7E9B-A483754CF0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22AF97-3E51-522E-0712-0B7BB9974F1F}"/>
              </a:ext>
            </a:extLst>
          </p:cNvPr>
          <p:cNvSpPr>
            <a:spLocks noGrp="1"/>
          </p:cNvSpPr>
          <p:nvPr>
            <p:ph type="title"/>
          </p:nvPr>
        </p:nvSpPr>
        <p:spPr>
          <a:xfrm>
            <a:off x="914400" y="76200"/>
            <a:ext cx="11887200" cy="1005842"/>
          </a:xfrm>
        </p:spPr>
        <p:txBody>
          <a:bodyPr/>
          <a:lstStyle/>
          <a:p>
            <a:pPr fontAlgn="base"/>
            <a:r>
              <a:rPr lang="en-US" b="1" dirty="0">
                <a:solidFill>
                  <a:srgbClr val="FF0000"/>
                </a:solidFill>
              </a:rPr>
              <a:t>Difference Between Static and Dynamic Web Pages</a:t>
            </a:r>
          </a:p>
        </p:txBody>
      </p:sp>
      <p:sp>
        <p:nvSpPr>
          <p:cNvPr id="2" name="Text Placeholder 1">
            <a:extLst>
              <a:ext uri="{FF2B5EF4-FFF2-40B4-BE49-F238E27FC236}">
                <a16:creationId xmlns:a16="http://schemas.microsoft.com/office/drawing/2014/main" id="{D1782FA4-9E97-1AE3-81D9-1560E91623A6}"/>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6" name="TextBox 5">
            <a:extLst>
              <a:ext uri="{FF2B5EF4-FFF2-40B4-BE49-F238E27FC236}">
                <a16:creationId xmlns:a16="http://schemas.microsoft.com/office/drawing/2014/main" id="{4380723C-41B0-CDBB-28DC-7AB67A435DC1}"/>
              </a:ext>
            </a:extLst>
          </p:cNvPr>
          <p:cNvSpPr txBox="1"/>
          <p:nvPr/>
        </p:nvSpPr>
        <p:spPr>
          <a:xfrm>
            <a:off x="839912" y="1082042"/>
            <a:ext cx="13790488" cy="3600986"/>
          </a:xfrm>
          <a:prstGeom prst="rect">
            <a:avLst/>
          </a:prstGeom>
          <a:noFill/>
        </p:spPr>
        <p:txBody>
          <a:bodyPr wrap="square">
            <a:spAutoFit/>
          </a:bodyPr>
          <a:lstStyle/>
          <a:p>
            <a:pPr algn="l" fontAlgn="base">
              <a:buNone/>
            </a:pPr>
            <a:r>
              <a:rPr lang="en-US" b="1" i="0" dirty="0">
                <a:solidFill>
                  <a:srgbClr val="FF0000"/>
                </a:solidFill>
                <a:effectLst/>
                <a:latin typeface="Nunito" pitchFamily="2" charset="0"/>
              </a:rPr>
              <a:t>What are Dynamic Web Pages?</a:t>
            </a:r>
          </a:p>
          <a:p>
            <a:pPr algn="just" rtl="0" fontAlgn="base">
              <a:spcAft>
                <a:spcPts val="750"/>
              </a:spcAft>
              <a:buNone/>
            </a:pPr>
            <a:r>
              <a:rPr lang="en-US" b="0" i="0" dirty="0">
                <a:solidFill>
                  <a:srgbClr val="273239"/>
                </a:solidFill>
                <a:effectLst/>
                <a:latin typeface="Nunito" pitchFamily="2" charset="0"/>
              </a:rPr>
              <a:t>Dynamic Web Pages are written in languages such as CGI, AJAX, ASP, ASP.NET, etc. In dynamic web pages, the Content of pages is different for different visitors. It takes more time to load than the static web page. </a:t>
            </a:r>
          </a:p>
          <a:p>
            <a:pPr algn="just" rtl="0" fontAlgn="base">
              <a:spcAft>
                <a:spcPts val="750"/>
              </a:spcAft>
              <a:buNone/>
            </a:pPr>
            <a:r>
              <a:rPr lang="en-US" b="0" i="0" dirty="0">
                <a:solidFill>
                  <a:srgbClr val="357960"/>
                </a:solidFill>
                <a:effectLst/>
                <a:latin typeface="Nunito" pitchFamily="2" charset="0"/>
              </a:rPr>
              <a:t>Dynamic web pages</a:t>
            </a:r>
            <a:r>
              <a:rPr lang="en-US" b="0" i="0" dirty="0">
                <a:solidFill>
                  <a:srgbClr val="273239"/>
                </a:solidFill>
                <a:effectLst/>
                <a:latin typeface="Nunito" pitchFamily="2" charset="0"/>
              </a:rPr>
              <a:t> are used where the information is changed frequently, for example, stock prices, weather information, etc. </a:t>
            </a:r>
          </a:p>
          <a:p>
            <a:pPr algn="just" rtl="0" fontAlgn="base">
              <a:spcAft>
                <a:spcPts val="750"/>
              </a:spcAft>
              <a:buNone/>
            </a:pPr>
            <a:endParaRPr lang="en-US" dirty="0">
              <a:solidFill>
                <a:srgbClr val="273239"/>
              </a:solidFill>
              <a:latin typeface="Nunito" pitchFamily="2" charset="0"/>
            </a:endParaRPr>
          </a:p>
          <a:p>
            <a:pPr algn="just" rtl="0" fontAlgn="base">
              <a:spcAft>
                <a:spcPts val="750"/>
              </a:spcAft>
              <a:buNone/>
            </a:pPr>
            <a:endParaRPr lang="en-US" b="0" i="0" dirty="0">
              <a:solidFill>
                <a:srgbClr val="273239"/>
              </a:solidFill>
              <a:effectLst/>
              <a:latin typeface="Nunito" pitchFamily="2" charset="0"/>
            </a:endParaRPr>
          </a:p>
        </p:txBody>
      </p:sp>
      <p:pic>
        <p:nvPicPr>
          <p:cNvPr id="8196" name="Picture 4" descr="Dynamic Web Pages">
            <a:extLst>
              <a:ext uri="{FF2B5EF4-FFF2-40B4-BE49-F238E27FC236}">
                <a16:creationId xmlns:a16="http://schemas.microsoft.com/office/drawing/2014/main" id="{17909642-18B9-32B4-0C23-03719353F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81400"/>
            <a:ext cx="9220200" cy="406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811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387EE-CEB3-6B3C-9FFB-076A30BFF5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4E975B-20C1-F1D1-8BDF-6CAED7691DF5}"/>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Simple Network Management Protocol(</a:t>
            </a:r>
            <a:r>
              <a:rPr lang="en-IN" b="1" dirty="0" err="1">
                <a:solidFill>
                  <a:srgbClr val="FF0000"/>
                </a:solidFill>
              </a:rPr>
              <a:t>snmp</a:t>
            </a:r>
            <a:r>
              <a:rPr lang="en-IN" b="1" dirty="0">
                <a:solidFill>
                  <a:srgbClr val="FF0000"/>
                </a:solidFill>
              </a:rPr>
              <a:t>)</a:t>
            </a:r>
            <a:endParaRPr lang="en-US" b="1" dirty="0">
              <a:solidFill>
                <a:srgbClr val="FF0000"/>
              </a:solidFill>
            </a:endParaRPr>
          </a:p>
        </p:txBody>
      </p:sp>
      <p:sp>
        <p:nvSpPr>
          <p:cNvPr id="2" name="Text Placeholder 1">
            <a:extLst>
              <a:ext uri="{FF2B5EF4-FFF2-40B4-BE49-F238E27FC236}">
                <a16:creationId xmlns:a16="http://schemas.microsoft.com/office/drawing/2014/main" id="{A2B2D063-37BA-D612-EB7C-9E39ADA34557}"/>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6" name="TextBox 5">
            <a:extLst>
              <a:ext uri="{FF2B5EF4-FFF2-40B4-BE49-F238E27FC236}">
                <a16:creationId xmlns:a16="http://schemas.microsoft.com/office/drawing/2014/main" id="{63EBF3DB-78AE-8A8B-27FE-032C0BAF3A56}"/>
              </a:ext>
            </a:extLst>
          </p:cNvPr>
          <p:cNvSpPr txBox="1"/>
          <p:nvPr/>
        </p:nvSpPr>
        <p:spPr>
          <a:xfrm>
            <a:off x="948647" y="882017"/>
            <a:ext cx="13790488" cy="4493538"/>
          </a:xfrm>
          <a:prstGeom prst="rect">
            <a:avLst/>
          </a:prstGeom>
          <a:noFill/>
        </p:spPr>
        <p:txBody>
          <a:bodyPr wrap="square">
            <a:spAutoFit/>
          </a:bodyPr>
          <a:lstStyle/>
          <a:p>
            <a:pPr marL="457200" lvl="0" indent="-457200" algn="just">
              <a:buFont typeface="Arial" panose="020B0604020202020204" pitchFamily="34" charset="0"/>
              <a:buChar char="•"/>
            </a:pPr>
            <a:r>
              <a:rPr lang="en-US" dirty="0"/>
              <a:t>SNMP stands for </a:t>
            </a:r>
            <a:r>
              <a:rPr lang="en-US" b="1" dirty="0"/>
              <a:t>Simple Network Management Protocol</a:t>
            </a:r>
            <a:r>
              <a:rPr lang="en-US" dirty="0"/>
              <a:t>.</a:t>
            </a:r>
            <a:endParaRPr lang="en-IN" dirty="0"/>
          </a:p>
          <a:p>
            <a:pPr marL="457200" lvl="0" indent="-457200" algn="just">
              <a:buFont typeface="Arial" panose="020B0604020202020204" pitchFamily="34" charset="0"/>
              <a:buChar char="•"/>
            </a:pPr>
            <a:r>
              <a:rPr lang="en-US" dirty="0"/>
              <a:t>SNMP is a framework used for managing devices on the internet.</a:t>
            </a:r>
            <a:endParaRPr lang="en-IN" dirty="0"/>
          </a:p>
          <a:p>
            <a:pPr marL="457200" lvl="0" indent="-457200" algn="just">
              <a:buFont typeface="Arial" panose="020B0604020202020204" pitchFamily="34" charset="0"/>
              <a:buChar char="•"/>
            </a:pPr>
            <a:r>
              <a:rPr lang="en-US" dirty="0"/>
              <a:t>It provides a set of operations for monitoring and managing the internet.</a:t>
            </a:r>
            <a:endParaRPr lang="en-IN" dirty="0"/>
          </a:p>
          <a:p>
            <a:pPr algn="just"/>
            <a:r>
              <a:rPr lang="en-US" dirty="0">
                <a:solidFill>
                  <a:srgbClr val="FF0000"/>
                </a:solidFill>
              </a:rPr>
              <a:t>SNMP Concept</a:t>
            </a:r>
            <a:endParaRPr lang="en-IN" dirty="0">
              <a:solidFill>
                <a:srgbClr val="FF0000"/>
              </a:solidFill>
            </a:endParaRPr>
          </a:p>
          <a:p>
            <a:pPr marL="457200" indent="-457200" algn="just">
              <a:buFont typeface="Arial" panose="020B0604020202020204" pitchFamily="34" charset="0"/>
              <a:buChar char="•"/>
            </a:pPr>
            <a:r>
              <a:rPr lang="en-US" dirty="0"/>
              <a:t>SNMP has two components Manager and agent.</a:t>
            </a:r>
            <a:endParaRPr lang="en-IN" dirty="0"/>
          </a:p>
          <a:p>
            <a:pPr marL="457200" lvl="0" indent="-457200" algn="just">
              <a:buFont typeface="Arial" panose="020B0604020202020204" pitchFamily="34" charset="0"/>
              <a:buChar char="•"/>
            </a:pPr>
            <a:r>
              <a:rPr lang="en-US" dirty="0"/>
              <a:t>The manager is a host that controls and monitors a set of agents such as routers.</a:t>
            </a:r>
            <a:endParaRPr lang="en-IN" dirty="0"/>
          </a:p>
          <a:p>
            <a:pPr marL="457200" lvl="0" indent="-457200" algn="just">
              <a:buFont typeface="Arial" panose="020B0604020202020204" pitchFamily="34" charset="0"/>
              <a:buChar char="•"/>
            </a:pPr>
            <a:r>
              <a:rPr lang="en-US" dirty="0"/>
              <a:t>It is an application layer protocol in which a few manager stations can handle a set of agents.</a:t>
            </a:r>
            <a:endParaRPr lang="en-IN" dirty="0"/>
          </a:p>
          <a:p>
            <a:pPr marL="457200" lvl="0" indent="-457200" algn="just">
              <a:buFont typeface="Arial" panose="020B0604020202020204" pitchFamily="34" charset="0"/>
              <a:buChar char="•"/>
            </a:pPr>
            <a:r>
              <a:rPr lang="en-US" dirty="0"/>
              <a:t>The protocol designed at the application level can monitor the devices made by different manufacturers and installed on different physical networks.</a:t>
            </a:r>
            <a:endParaRPr lang="en-IN" dirty="0"/>
          </a:p>
          <a:p>
            <a:pPr marL="457200" lvl="0" indent="-457200" algn="just">
              <a:buFont typeface="Arial" panose="020B0604020202020204" pitchFamily="34" charset="0"/>
              <a:buChar char="•"/>
            </a:pPr>
            <a:r>
              <a:rPr lang="en-US" dirty="0"/>
              <a:t>It is used in a heterogeneous network made of different LANs and WANs connected by routers or gateways.</a:t>
            </a:r>
            <a:endParaRPr lang="en-IN" dirty="0"/>
          </a:p>
        </p:txBody>
      </p:sp>
      <p:sp>
        <p:nvSpPr>
          <p:cNvPr id="3" name="Rectangle 1">
            <a:extLst>
              <a:ext uri="{FF2B5EF4-FFF2-40B4-BE49-F238E27FC236}">
                <a16:creationId xmlns:a16="http://schemas.microsoft.com/office/drawing/2014/main" id="{E656403E-0A4B-1F5F-4F56-F93EC4237048}"/>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20" name="Picture 4" descr="Computer Network SNMP">
            <a:extLst>
              <a:ext uri="{FF2B5EF4-FFF2-40B4-BE49-F238E27FC236}">
                <a16:creationId xmlns:a16="http://schemas.microsoft.com/office/drawing/2014/main" id="{1780EB46-7A12-5A63-545E-C61C0F153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876800"/>
            <a:ext cx="6682644"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041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BFF49-7C5F-280B-1979-1F1E1577BF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58F87D-00FF-3B02-C630-82B31C1A4117}"/>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Simple Network Management Protocol(</a:t>
            </a:r>
            <a:r>
              <a:rPr lang="en-IN" b="1" dirty="0" err="1">
                <a:solidFill>
                  <a:srgbClr val="FF0000"/>
                </a:solidFill>
              </a:rPr>
              <a:t>snmp</a:t>
            </a:r>
            <a:r>
              <a:rPr lang="en-IN" b="1" dirty="0">
                <a:solidFill>
                  <a:srgbClr val="FF0000"/>
                </a:solidFill>
              </a:rPr>
              <a:t>)</a:t>
            </a:r>
            <a:endParaRPr lang="en-US" b="1" dirty="0">
              <a:solidFill>
                <a:srgbClr val="FF0000"/>
              </a:solidFill>
            </a:endParaRPr>
          </a:p>
        </p:txBody>
      </p:sp>
      <p:sp>
        <p:nvSpPr>
          <p:cNvPr id="2" name="Text Placeholder 1">
            <a:extLst>
              <a:ext uri="{FF2B5EF4-FFF2-40B4-BE49-F238E27FC236}">
                <a16:creationId xmlns:a16="http://schemas.microsoft.com/office/drawing/2014/main" id="{E76CC869-DC73-0791-59EF-04CFF2EBEE09}"/>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6" name="TextBox 5">
            <a:extLst>
              <a:ext uri="{FF2B5EF4-FFF2-40B4-BE49-F238E27FC236}">
                <a16:creationId xmlns:a16="http://schemas.microsoft.com/office/drawing/2014/main" id="{F5822120-8977-0327-EC50-B2ADED48C4B1}"/>
              </a:ext>
            </a:extLst>
          </p:cNvPr>
          <p:cNvSpPr txBox="1"/>
          <p:nvPr/>
        </p:nvSpPr>
        <p:spPr>
          <a:xfrm>
            <a:off x="948647" y="882017"/>
            <a:ext cx="13790488" cy="6494085"/>
          </a:xfrm>
          <a:prstGeom prst="rect">
            <a:avLst/>
          </a:prstGeom>
          <a:noFill/>
        </p:spPr>
        <p:txBody>
          <a:bodyPr wrap="square">
            <a:spAutoFit/>
          </a:bodyPr>
          <a:lstStyle/>
          <a:p>
            <a:r>
              <a:rPr lang="en-US" sz="3200" b="1" dirty="0">
                <a:solidFill>
                  <a:srgbClr val="FF0000"/>
                </a:solidFill>
              </a:rPr>
              <a:t>Managers &amp; Agents</a:t>
            </a:r>
          </a:p>
          <a:p>
            <a:pPr marL="457200" indent="-457200">
              <a:buFont typeface="Arial" panose="020B0604020202020204" pitchFamily="34" charset="0"/>
              <a:buChar char="•"/>
            </a:pPr>
            <a:r>
              <a:rPr lang="en-US" sz="3200" dirty="0"/>
              <a:t>A manager is a host that runs the SNMP client program while the agent is a router that runs the SNMP server program.</a:t>
            </a:r>
          </a:p>
          <a:p>
            <a:pPr marL="457200" indent="-457200">
              <a:buFont typeface="Arial" panose="020B0604020202020204" pitchFamily="34" charset="0"/>
              <a:buChar char="•"/>
            </a:pPr>
            <a:r>
              <a:rPr lang="en-US" sz="3200" dirty="0"/>
              <a:t>Management of the internet is achieved through simple interaction between a manager and agent.</a:t>
            </a:r>
          </a:p>
          <a:p>
            <a:pPr marL="457200" indent="-457200">
              <a:buFont typeface="Arial" panose="020B0604020202020204" pitchFamily="34" charset="0"/>
              <a:buChar char="•"/>
            </a:pPr>
            <a:r>
              <a:rPr lang="en-US" sz="3200" dirty="0"/>
              <a:t>The agent is used to keep the information in a database while the manager is used to access the values in the database. For example, a router can store the appropriate variables such as a number of packets received and forwarded while the manager can compare these variables to determine whether the router is congested or not.</a:t>
            </a:r>
          </a:p>
          <a:p>
            <a:pPr marL="457200" indent="-457200">
              <a:buFont typeface="Arial" panose="020B0604020202020204" pitchFamily="34" charset="0"/>
              <a:buChar char="•"/>
            </a:pPr>
            <a:r>
              <a:rPr lang="en-US" sz="3200" dirty="0"/>
              <a:t>Agents can also contribute to the management process. A server program on the agent checks the environment, if something goes wrong, the agent sends a warning message to the manager.</a:t>
            </a:r>
          </a:p>
        </p:txBody>
      </p:sp>
      <p:sp>
        <p:nvSpPr>
          <p:cNvPr id="3" name="Rectangle 1">
            <a:extLst>
              <a:ext uri="{FF2B5EF4-FFF2-40B4-BE49-F238E27FC236}">
                <a16:creationId xmlns:a16="http://schemas.microsoft.com/office/drawing/2014/main" id="{0D4226D1-3A90-5CD5-FC22-1A89F3E1EF20}"/>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7154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AD4E-1504-7A81-2906-5F5254D242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9FF634-359C-384C-89A4-5B88A3953F47}"/>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Simple Network Management Protocol(</a:t>
            </a:r>
            <a:r>
              <a:rPr lang="en-IN" b="1" dirty="0" err="1">
                <a:solidFill>
                  <a:srgbClr val="FF0000"/>
                </a:solidFill>
              </a:rPr>
              <a:t>snmp</a:t>
            </a:r>
            <a:r>
              <a:rPr lang="en-IN" b="1" dirty="0">
                <a:solidFill>
                  <a:srgbClr val="FF0000"/>
                </a:solidFill>
              </a:rPr>
              <a:t>)</a:t>
            </a:r>
            <a:endParaRPr lang="en-US" b="1" dirty="0">
              <a:solidFill>
                <a:srgbClr val="FF0000"/>
              </a:solidFill>
            </a:endParaRPr>
          </a:p>
        </p:txBody>
      </p:sp>
      <p:sp>
        <p:nvSpPr>
          <p:cNvPr id="2" name="Text Placeholder 1">
            <a:extLst>
              <a:ext uri="{FF2B5EF4-FFF2-40B4-BE49-F238E27FC236}">
                <a16:creationId xmlns:a16="http://schemas.microsoft.com/office/drawing/2014/main" id="{9F6FB1B4-9365-6E91-C92F-2C911A5A2AAC}"/>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4EBF1744-7A35-8221-C8EE-B5D02530712E}"/>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Computer Network SNMP">
            <a:extLst>
              <a:ext uri="{FF2B5EF4-FFF2-40B4-BE49-F238E27FC236}">
                <a16:creationId xmlns:a16="http://schemas.microsoft.com/office/drawing/2014/main" id="{134A4197-91E7-CC7C-CA73-CFCC9F1A5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91440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90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FFE5-DBA0-9E3A-04F8-1CDCC418C43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603C49-B029-33AC-640E-DB1E0FFAAA12}"/>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Simple Network Management Protocol(</a:t>
            </a:r>
            <a:r>
              <a:rPr lang="en-IN" b="1" dirty="0" err="1">
                <a:solidFill>
                  <a:srgbClr val="FF0000"/>
                </a:solidFill>
              </a:rPr>
              <a:t>snmp</a:t>
            </a:r>
            <a:r>
              <a:rPr lang="en-IN" b="1" dirty="0">
                <a:solidFill>
                  <a:srgbClr val="FF0000"/>
                </a:solidFill>
              </a:rPr>
              <a:t>)</a:t>
            </a:r>
            <a:endParaRPr lang="en-US" b="1" dirty="0">
              <a:solidFill>
                <a:srgbClr val="FF0000"/>
              </a:solidFill>
            </a:endParaRPr>
          </a:p>
        </p:txBody>
      </p:sp>
      <p:sp>
        <p:nvSpPr>
          <p:cNvPr id="2" name="Text Placeholder 1">
            <a:extLst>
              <a:ext uri="{FF2B5EF4-FFF2-40B4-BE49-F238E27FC236}">
                <a16:creationId xmlns:a16="http://schemas.microsoft.com/office/drawing/2014/main" id="{C527FB12-355A-635F-9CCF-F4E74314B447}"/>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6A59EE5D-0753-D373-E97B-8CA999E5F0A1}"/>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53E4949-CA3F-68D2-F909-10EFEBAD9D99}"/>
              </a:ext>
            </a:extLst>
          </p:cNvPr>
          <p:cNvSpPr txBox="1"/>
          <p:nvPr/>
        </p:nvSpPr>
        <p:spPr>
          <a:xfrm>
            <a:off x="883578" y="990599"/>
            <a:ext cx="13485688" cy="3693319"/>
          </a:xfrm>
          <a:prstGeom prst="rect">
            <a:avLst/>
          </a:prstGeom>
          <a:noFill/>
        </p:spPr>
        <p:txBody>
          <a:bodyPr wrap="square">
            <a:spAutoFit/>
          </a:bodyPr>
          <a:lstStyle/>
          <a:p>
            <a:pPr algn="l">
              <a:buNone/>
            </a:pPr>
            <a:r>
              <a:rPr lang="en-US" b="0" i="0" dirty="0">
                <a:solidFill>
                  <a:srgbClr val="FF0000"/>
                </a:solidFill>
                <a:effectLst/>
                <a:latin typeface="verdana" panose="020B0604030504040204" pitchFamily="34" charset="0"/>
              </a:rPr>
              <a:t>SMI</a:t>
            </a:r>
          </a:p>
          <a:p>
            <a:pPr algn="just">
              <a:buNone/>
            </a:pPr>
            <a:r>
              <a:rPr lang="en-US" b="0" i="0" dirty="0">
                <a:solidFill>
                  <a:srgbClr val="333333"/>
                </a:solidFill>
                <a:effectLst/>
                <a:latin typeface="Inter-Regular"/>
              </a:rPr>
              <a:t>The SMI (Structure of management information) is a component used in network management. Its main function is to define the </a:t>
            </a:r>
            <a:r>
              <a:rPr lang="en-US" b="0" i="0" dirty="0">
                <a:solidFill>
                  <a:srgbClr val="FF0000"/>
                </a:solidFill>
                <a:effectLst/>
                <a:latin typeface="Inter-Regular"/>
              </a:rPr>
              <a:t>type of data that can be stored in an object </a:t>
            </a:r>
            <a:r>
              <a:rPr lang="en-US" b="0" i="0" dirty="0">
                <a:solidFill>
                  <a:srgbClr val="333333"/>
                </a:solidFill>
                <a:effectLst/>
                <a:latin typeface="Inter-Regular"/>
              </a:rPr>
              <a:t>and to show how to encode the data for the transmission over a network.</a:t>
            </a:r>
          </a:p>
          <a:p>
            <a:pPr algn="l">
              <a:buNone/>
            </a:pPr>
            <a:r>
              <a:rPr lang="en-US" b="0" i="0" dirty="0">
                <a:solidFill>
                  <a:srgbClr val="FF0000"/>
                </a:solidFill>
                <a:effectLst/>
                <a:latin typeface="verdana" panose="020B0604030504040204" pitchFamily="34" charset="0"/>
              </a:rPr>
              <a:t>MIB</a:t>
            </a:r>
          </a:p>
          <a:p>
            <a:pPr algn="just">
              <a:buFont typeface="Arial" panose="020B0604020202020204" pitchFamily="34" charset="0"/>
              <a:buChar char="•"/>
            </a:pPr>
            <a:r>
              <a:rPr lang="en-US" b="0" i="0" dirty="0">
                <a:solidFill>
                  <a:srgbClr val="333333"/>
                </a:solidFill>
                <a:effectLst/>
                <a:latin typeface="Inter-Regular"/>
              </a:rPr>
              <a:t>The MIB (Management information base) is a second component for the network management.</a:t>
            </a:r>
          </a:p>
          <a:p>
            <a:pPr algn="just">
              <a:buFont typeface="Arial" panose="020B0604020202020204" pitchFamily="34" charset="0"/>
              <a:buChar char="•"/>
            </a:pPr>
            <a:r>
              <a:rPr lang="en-US" b="0" i="0" dirty="0">
                <a:solidFill>
                  <a:srgbClr val="333333"/>
                </a:solidFill>
                <a:effectLst/>
                <a:latin typeface="Inter-Regular"/>
              </a:rPr>
              <a:t>Each agent has its own MIB, which is a collection of all the objects that the manager can manage. MIB is categorized into eight groups: system, interface, address translation, </a:t>
            </a:r>
            <a:r>
              <a:rPr lang="en-US" b="0" i="0" dirty="0" err="1">
                <a:solidFill>
                  <a:srgbClr val="333333"/>
                </a:solidFill>
                <a:effectLst/>
                <a:latin typeface="Inter-Regular"/>
              </a:rPr>
              <a:t>ip</a:t>
            </a:r>
            <a:r>
              <a:rPr lang="en-US" b="0" i="0" dirty="0">
                <a:solidFill>
                  <a:srgbClr val="333333"/>
                </a:solidFill>
                <a:effectLst/>
                <a:latin typeface="Inter-Regular"/>
              </a:rPr>
              <a:t>, </a:t>
            </a:r>
            <a:r>
              <a:rPr lang="en-US" b="0" i="0" dirty="0" err="1">
                <a:solidFill>
                  <a:srgbClr val="333333"/>
                </a:solidFill>
                <a:effectLst/>
                <a:latin typeface="Inter-Regular"/>
              </a:rPr>
              <a:t>icmp</a:t>
            </a:r>
            <a:r>
              <a:rPr lang="en-US" b="0" i="0" dirty="0">
                <a:solidFill>
                  <a:srgbClr val="333333"/>
                </a:solidFill>
                <a:effectLst/>
                <a:latin typeface="Inter-Regular"/>
              </a:rPr>
              <a:t>, </a:t>
            </a:r>
            <a:r>
              <a:rPr lang="en-US" b="0" i="0" dirty="0" err="1">
                <a:solidFill>
                  <a:srgbClr val="333333"/>
                </a:solidFill>
                <a:effectLst/>
                <a:latin typeface="Inter-Regular"/>
              </a:rPr>
              <a:t>tcp</a:t>
            </a:r>
            <a:r>
              <a:rPr lang="en-US" b="0" i="0" dirty="0">
                <a:solidFill>
                  <a:srgbClr val="333333"/>
                </a:solidFill>
                <a:effectLst/>
                <a:latin typeface="Inter-Regular"/>
              </a:rPr>
              <a:t>, </a:t>
            </a:r>
            <a:r>
              <a:rPr lang="en-US" b="0" i="0" dirty="0" err="1">
                <a:solidFill>
                  <a:srgbClr val="333333"/>
                </a:solidFill>
                <a:effectLst/>
                <a:latin typeface="Inter-Regular"/>
              </a:rPr>
              <a:t>udp</a:t>
            </a:r>
            <a:r>
              <a:rPr lang="en-US" b="0" i="0" dirty="0">
                <a:solidFill>
                  <a:srgbClr val="333333"/>
                </a:solidFill>
                <a:effectLst/>
                <a:latin typeface="Inter-Regular"/>
              </a:rPr>
              <a:t>, and </a:t>
            </a:r>
            <a:r>
              <a:rPr lang="en-US" b="0" i="0" dirty="0" err="1">
                <a:solidFill>
                  <a:srgbClr val="333333"/>
                </a:solidFill>
                <a:effectLst/>
                <a:latin typeface="Inter-Regular"/>
              </a:rPr>
              <a:t>egp</a:t>
            </a:r>
            <a:r>
              <a:rPr lang="en-US" b="0" i="0" dirty="0">
                <a:solidFill>
                  <a:srgbClr val="333333"/>
                </a:solidFill>
                <a:effectLst/>
                <a:latin typeface="Inter-Regular"/>
              </a:rPr>
              <a:t>. These groups are under the mib object.</a:t>
            </a:r>
          </a:p>
        </p:txBody>
      </p:sp>
      <p:pic>
        <p:nvPicPr>
          <p:cNvPr id="12290" name="Picture 2" descr="Computer Network SNMP">
            <a:extLst>
              <a:ext uri="{FF2B5EF4-FFF2-40B4-BE49-F238E27FC236}">
                <a16:creationId xmlns:a16="http://schemas.microsoft.com/office/drawing/2014/main" id="{E6B4A079-A1CA-AB37-EEB0-172145CFA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4678679"/>
            <a:ext cx="8153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102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D6400-E719-0C6F-B7B4-4CAAE049B9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CC9728-8636-783A-F6DD-72AEC396B694}"/>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Simple Network Management Protocol(</a:t>
            </a:r>
            <a:r>
              <a:rPr lang="en-IN" b="1" dirty="0" err="1">
                <a:solidFill>
                  <a:srgbClr val="FF0000"/>
                </a:solidFill>
              </a:rPr>
              <a:t>snmp</a:t>
            </a:r>
            <a:r>
              <a:rPr lang="en-IN" b="1" dirty="0">
                <a:solidFill>
                  <a:srgbClr val="FF0000"/>
                </a:solidFill>
              </a:rPr>
              <a:t>)</a:t>
            </a:r>
            <a:endParaRPr lang="en-US" b="1" dirty="0">
              <a:solidFill>
                <a:srgbClr val="FF0000"/>
              </a:solidFill>
            </a:endParaRPr>
          </a:p>
        </p:txBody>
      </p:sp>
      <p:sp>
        <p:nvSpPr>
          <p:cNvPr id="2" name="Text Placeholder 1">
            <a:extLst>
              <a:ext uri="{FF2B5EF4-FFF2-40B4-BE49-F238E27FC236}">
                <a16:creationId xmlns:a16="http://schemas.microsoft.com/office/drawing/2014/main" id="{B2064EBD-7610-AFD5-2C08-23FBD0D18DB4}"/>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E0056887-67C1-9854-683C-754C333CA202}"/>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FC40373-3447-E5CD-73B3-4E9F09DE6D54}"/>
              </a:ext>
            </a:extLst>
          </p:cNvPr>
          <p:cNvSpPr txBox="1"/>
          <p:nvPr/>
        </p:nvSpPr>
        <p:spPr>
          <a:xfrm>
            <a:off x="883578" y="990599"/>
            <a:ext cx="13485688" cy="6894195"/>
          </a:xfrm>
          <a:prstGeom prst="rect">
            <a:avLst/>
          </a:prstGeom>
          <a:noFill/>
        </p:spPr>
        <p:txBody>
          <a:bodyPr wrap="square">
            <a:spAutoFit/>
          </a:bodyPr>
          <a:lstStyle/>
          <a:p>
            <a:r>
              <a:rPr lang="en-US" dirty="0">
                <a:solidFill>
                  <a:srgbClr val="FF0000"/>
                </a:solidFill>
              </a:rPr>
              <a:t>SNMP</a:t>
            </a:r>
          </a:p>
          <a:p>
            <a:r>
              <a:rPr lang="en-US" dirty="0"/>
              <a:t>SNMP defines </a:t>
            </a:r>
            <a:r>
              <a:rPr lang="en-US" dirty="0">
                <a:solidFill>
                  <a:srgbClr val="FF0000"/>
                </a:solidFill>
              </a:rPr>
              <a:t>five types of messages</a:t>
            </a:r>
            <a:r>
              <a:rPr lang="en-US" dirty="0"/>
              <a:t>: </a:t>
            </a:r>
            <a:r>
              <a:rPr lang="en-US" dirty="0" err="1"/>
              <a:t>GetRequest</a:t>
            </a:r>
            <a:r>
              <a:rPr lang="en-US" dirty="0"/>
              <a:t>, </a:t>
            </a:r>
            <a:r>
              <a:rPr lang="en-US" dirty="0" err="1"/>
              <a:t>GetNextRequest</a:t>
            </a:r>
            <a:r>
              <a:rPr lang="en-US" dirty="0"/>
              <a:t>, </a:t>
            </a:r>
            <a:r>
              <a:rPr lang="en-US" dirty="0" err="1"/>
              <a:t>SetRequest</a:t>
            </a:r>
            <a:r>
              <a:rPr lang="en-US" dirty="0"/>
              <a:t>, </a:t>
            </a:r>
            <a:r>
              <a:rPr lang="en-US" dirty="0" err="1"/>
              <a:t>GetResponse</a:t>
            </a:r>
            <a:r>
              <a:rPr lang="en-US" dirty="0"/>
              <a:t>, and Trap.</a:t>
            </a:r>
          </a:p>
          <a:p>
            <a:pPr algn="just"/>
            <a:r>
              <a:rPr lang="en-US" b="1" dirty="0" err="1"/>
              <a:t>GetRequest</a:t>
            </a:r>
            <a:r>
              <a:rPr lang="en-US" b="1" dirty="0"/>
              <a:t>:</a:t>
            </a:r>
            <a:r>
              <a:rPr lang="en-US" dirty="0"/>
              <a:t> The </a:t>
            </a:r>
            <a:r>
              <a:rPr lang="en-US" dirty="0" err="1"/>
              <a:t>GetRequest</a:t>
            </a:r>
            <a:r>
              <a:rPr lang="en-US" dirty="0"/>
              <a:t> message is sent from a manager (client) to the agent (server) to retrieve the value of a variable.</a:t>
            </a:r>
          </a:p>
          <a:p>
            <a:pPr algn="just"/>
            <a:r>
              <a:rPr lang="en-US" b="1" dirty="0" err="1"/>
              <a:t>GetNextRequest</a:t>
            </a:r>
            <a:r>
              <a:rPr lang="en-US" b="1" dirty="0"/>
              <a:t>:</a:t>
            </a:r>
            <a:r>
              <a:rPr lang="en-US" dirty="0"/>
              <a:t> The </a:t>
            </a:r>
            <a:r>
              <a:rPr lang="en-US" dirty="0" err="1"/>
              <a:t>GetNextRequest</a:t>
            </a:r>
            <a:r>
              <a:rPr lang="en-US" dirty="0"/>
              <a:t> message is sent from the manager to agent to retrieve the value of a variable. This type of message is used to retrieve the values of the entries in a table. If the manager does not know the indexes of the entries, then it will not be able to retrieve the values. In such situations, </a:t>
            </a:r>
            <a:r>
              <a:rPr lang="en-US" dirty="0" err="1"/>
              <a:t>GetNextRequest</a:t>
            </a:r>
            <a:r>
              <a:rPr lang="en-US" dirty="0"/>
              <a:t> message is used to define an object.</a:t>
            </a:r>
          </a:p>
          <a:p>
            <a:pPr algn="just"/>
            <a:r>
              <a:rPr lang="en-US" b="1" dirty="0" err="1"/>
              <a:t>GetResponse</a:t>
            </a:r>
            <a:r>
              <a:rPr lang="en-US" b="1" dirty="0"/>
              <a:t>:</a:t>
            </a:r>
            <a:r>
              <a:rPr lang="en-US" dirty="0"/>
              <a:t> The </a:t>
            </a:r>
            <a:r>
              <a:rPr lang="en-US" dirty="0" err="1"/>
              <a:t>GetResponse</a:t>
            </a:r>
            <a:r>
              <a:rPr lang="en-US" dirty="0"/>
              <a:t> message is sent from an agent to the manager in response to the </a:t>
            </a:r>
            <a:r>
              <a:rPr lang="en-US" dirty="0" err="1"/>
              <a:t>GetRequest</a:t>
            </a:r>
            <a:r>
              <a:rPr lang="en-US" dirty="0"/>
              <a:t> and </a:t>
            </a:r>
            <a:r>
              <a:rPr lang="en-US" dirty="0" err="1"/>
              <a:t>GetNextRequest</a:t>
            </a:r>
            <a:r>
              <a:rPr lang="en-US" dirty="0"/>
              <a:t> message. This message contains the value of a variable requested by the manager.</a:t>
            </a:r>
          </a:p>
          <a:p>
            <a:pPr algn="just"/>
            <a:r>
              <a:rPr lang="en-US" b="1" dirty="0" err="1"/>
              <a:t>SetRequest</a:t>
            </a:r>
            <a:r>
              <a:rPr lang="en-US" b="1" dirty="0"/>
              <a:t>:</a:t>
            </a:r>
            <a:r>
              <a:rPr lang="en-US" dirty="0"/>
              <a:t> The </a:t>
            </a:r>
            <a:r>
              <a:rPr lang="en-US" dirty="0" err="1"/>
              <a:t>SetRequest</a:t>
            </a:r>
            <a:r>
              <a:rPr lang="en-US" dirty="0"/>
              <a:t> message is sent from a manager to the agent to set a value in a variable.</a:t>
            </a:r>
          </a:p>
          <a:p>
            <a:pPr algn="just"/>
            <a:r>
              <a:rPr lang="en-US" b="1" dirty="0"/>
              <a:t>Trap:</a:t>
            </a:r>
            <a:r>
              <a:rPr lang="en-US" dirty="0"/>
              <a:t> The Trap message is sent from an agent to the manager to report an event. For example, if the agent is rebooted, then it informs the manager as well as sends the time of rebooting.</a:t>
            </a:r>
          </a:p>
          <a:p>
            <a:endParaRPr lang="en-US" dirty="0"/>
          </a:p>
        </p:txBody>
      </p:sp>
    </p:spTree>
    <p:extLst>
      <p:ext uri="{BB962C8B-B14F-4D97-AF65-F5344CB8AC3E}">
        <p14:creationId xmlns:p14="http://schemas.microsoft.com/office/powerpoint/2010/main" val="1676546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997AC-C08B-A862-2A24-A1FFDD613E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EAE225-5264-C274-8159-23E9AE9B0696}"/>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Simple Network Management Protocol(</a:t>
            </a:r>
            <a:r>
              <a:rPr lang="en-IN" b="1" dirty="0" err="1">
                <a:solidFill>
                  <a:srgbClr val="FF0000"/>
                </a:solidFill>
              </a:rPr>
              <a:t>snmp</a:t>
            </a:r>
            <a:r>
              <a:rPr lang="en-IN" b="1" dirty="0">
                <a:solidFill>
                  <a:srgbClr val="FF0000"/>
                </a:solidFill>
              </a:rPr>
              <a:t>)</a:t>
            </a:r>
            <a:endParaRPr lang="en-US" b="1" dirty="0">
              <a:solidFill>
                <a:srgbClr val="FF0000"/>
              </a:solidFill>
            </a:endParaRPr>
          </a:p>
        </p:txBody>
      </p:sp>
      <p:sp>
        <p:nvSpPr>
          <p:cNvPr id="2" name="Text Placeholder 1">
            <a:extLst>
              <a:ext uri="{FF2B5EF4-FFF2-40B4-BE49-F238E27FC236}">
                <a16:creationId xmlns:a16="http://schemas.microsoft.com/office/drawing/2014/main" id="{08A0BC7D-3985-B50E-7E30-26F433D541D2}"/>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85F6257A-E5FF-CC1C-FEAA-94385DE18F35}"/>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6A28A34-21F7-7781-5B61-923FAC25FF8F}"/>
              </a:ext>
            </a:extLst>
          </p:cNvPr>
          <p:cNvSpPr txBox="1"/>
          <p:nvPr/>
        </p:nvSpPr>
        <p:spPr>
          <a:xfrm>
            <a:off x="1423424" y="1055720"/>
            <a:ext cx="10869152" cy="1046440"/>
          </a:xfrm>
          <a:prstGeom prst="rect">
            <a:avLst/>
          </a:prstGeom>
          <a:noFill/>
        </p:spPr>
        <p:txBody>
          <a:bodyPr wrap="square">
            <a:spAutoFit/>
          </a:bodyPr>
          <a:lstStyle/>
          <a:p>
            <a:r>
              <a:rPr lang="en-US" sz="3600" b="1" dirty="0">
                <a:solidFill>
                  <a:srgbClr val="FF0000"/>
                </a:solidFill>
              </a:rPr>
              <a:t>SNMP</a:t>
            </a:r>
          </a:p>
          <a:p>
            <a:endParaRPr lang="en-US" dirty="0"/>
          </a:p>
        </p:txBody>
      </p:sp>
      <p:pic>
        <p:nvPicPr>
          <p:cNvPr id="13314" name="Picture 2" descr="Computer Network SNMP">
            <a:extLst>
              <a:ext uri="{FF2B5EF4-FFF2-40B4-BE49-F238E27FC236}">
                <a16:creationId xmlns:a16="http://schemas.microsoft.com/office/drawing/2014/main" id="{061D82AC-2E59-AA24-E548-5368E787B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01996"/>
            <a:ext cx="7772400" cy="547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1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D791-0D01-3EEF-5057-6E611762F4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8CBFD4-2F0E-8CD1-FA11-1F321202808E}"/>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File Transfer Protocol (FTP)</a:t>
            </a:r>
          </a:p>
        </p:txBody>
      </p:sp>
      <p:sp>
        <p:nvSpPr>
          <p:cNvPr id="2" name="Text Placeholder 1">
            <a:extLst>
              <a:ext uri="{FF2B5EF4-FFF2-40B4-BE49-F238E27FC236}">
                <a16:creationId xmlns:a16="http://schemas.microsoft.com/office/drawing/2014/main" id="{3AA0FCB4-25F9-5FF0-7DFD-81E30C5F4C82}"/>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56B108B6-6BC6-340D-44C0-8E30BD4A29BB}"/>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BB4B9B4-6F41-2878-F2CF-D602A2DD1D3C}"/>
              </a:ext>
            </a:extLst>
          </p:cNvPr>
          <p:cNvSpPr txBox="1"/>
          <p:nvPr/>
        </p:nvSpPr>
        <p:spPr>
          <a:xfrm>
            <a:off x="883578" y="990599"/>
            <a:ext cx="13485688" cy="7694414"/>
          </a:xfrm>
          <a:prstGeom prst="rect">
            <a:avLst/>
          </a:prstGeom>
          <a:noFill/>
        </p:spPr>
        <p:txBody>
          <a:bodyPr wrap="square">
            <a:spAutoFit/>
          </a:bodyPr>
          <a:lstStyle/>
          <a:p>
            <a:pPr algn="just" fontAlgn="base"/>
            <a:r>
              <a:rPr lang="en-US" b="1" dirty="0"/>
              <a:t>File transfer protocol (FTP) </a:t>
            </a:r>
            <a:r>
              <a:rPr lang="en-US" dirty="0"/>
              <a:t>is an Internet tool provided by TCP/IP. The first feature of FTP was developed by Abhay Bhushan in 1971. It helps to transfer files from one computer to another by providing access to directories or folders on remote computers and allows software, data, and text files to be transferred between different kinds of computers. The end-user in the connection is known as localhost and the server which provides data is known as the remote host. </a:t>
            </a:r>
          </a:p>
          <a:p>
            <a:pPr marL="457200" indent="-457200" algn="just" fontAlgn="base">
              <a:buFont typeface="Arial" panose="020B0604020202020204" pitchFamily="34" charset="0"/>
              <a:buChar char="•"/>
            </a:pPr>
            <a:r>
              <a:rPr lang="en-US" dirty="0"/>
              <a:t>It encourages the direct use of remote computers.</a:t>
            </a:r>
          </a:p>
          <a:p>
            <a:pPr marL="457200" indent="-457200" algn="just" fontAlgn="base">
              <a:buFont typeface="Arial" panose="020B0604020202020204" pitchFamily="34" charset="0"/>
              <a:buChar char="•"/>
            </a:pPr>
            <a:r>
              <a:rPr lang="en-US" dirty="0"/>
              <a:t>It shields users from system variations (operating system, directory structures,  file structures, etc.)</a:t>
            </a:r>
          </a:p>
          <a:p>
            <a:pPr marL="457200" indent="-457200" algn="just" fontAlgn="base">
              <a:buFont typeface="Arial" panose="020B0604020202020204" pitchFamily="34" charset="0"/>
              <a:buChar char="•"/>
            </a:pPr>
            <a:r>
              <a:rPr lang="en-US" dirty="0"/>
              <a:t>It promotes the sharing of files and other types of data.</a:t>
            </a:r>
          </a:p>
          <a:p>
            <a:pPr algn="just" fontAlgn="base"/>
            <a:r>
              <a:rPr lang="en-US" b="1" dirty="0"/>
              <a:t>FTP Clients</a:t>
            </a:r>
          </a:p>
          <a:p>
            <a:pPr algn="just" fontAlgn="base"/>
            <a:r>
              <a:rPr lang="en-US" dirty="0"/>
              <a:t>FTP works on a client-server model. The FTP client is a program that runs on the user's computer to enable the user to talk to and get files from remote computers. It is a set of commands that establishes the connection between two hosts, helps to transfer the files, and then closes the connection.</a:t>
            </a:r>
          </a:p>
          <a:p>
            <a:pPr algn="just" fontAlgn="base"/>
            <a:r>
              <a:rPr lang="en-US" dirty="0"/>
              <a:t>Some of the commands are: get the filename(retrieve the file from the directories get server), </a:t>
            </a:r>
            <a:r>
              <a:rPr lang="en-US" dirty="0" err="1"/>
              <a:t>mget</a:t>
            </a:r>
            <a:r>
              <a:rPr lang="en-US" dirty="0"/>
              <a:t> filename(retrieve multiple files from the server ), ls(lists files available in the current directory of the server). There are also built-in FTP programs, which makes it easier to transfer files and it does not require remembering the commands.</a:t>
            </a:r>
          </a:p>
          <a:p>
            <a:endParaRPr lang="en-US" dirty="0"/>
          </a:p>
        </p:txBody>
      </p:sp>
    </p:spTree>
    <p:extLst>
      <p:ext uri="{BB962C8B-B14F-4D97-AF65-F5344CB8AC3E}">
        <p14:creationId xmlns:p14="http://schemas.microsoft.com/office/powerpoint/2010/main" val="3528637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0A891-783C-C91A-54B1-663B6B7609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A30594-694B-6295-BDBB-C2EB91001B08}"/>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File Transfer Protocol (FTP)</a:t>
            </a:r>
          </a:p>
        </p:txBody>
      </p:sp>
      <p:sp>
        <p:nvSpPr>
          <p:cNvPr id="2" name="Text Placeholder 1">
            <a:extLst>
              <a:ext uri="{FF2B5EF4-FFF2-40B4-BE49-F238E27FC236}">
                <a16:creationId xmlns:a16="http://schemas.microsoft.com/office/drawing/2014/main" id="{39B561DB-67DE-4D80-CA62-BA1E12ECAF31}"/>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CA9B8B6D-4C19-F06C-67ED-E9BAD41C49FD}"/>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DE69F7E-2975-6F29-A084-F36483F47A24}"/>
              </a:ext>
            </a:extLst>
          </p:cNvPr>
          <p:cNvSpPr txBox="1"/>
          <p:nvPr/>
        </p:nvSpPr>
        <p:spPr>
          <a:xfrm>
            <a:off x="914400" y="914400"/>
            <a:ext cx="13485688" cy="4985980"/>
          </a:xfrm>
          <a:prstGeom prst="rect">
            <a:avLst/>
          </a:prstGeom>
          <a:noFill/>
        </p:spPr>
        <p:txBody>
          <a:bodyPr wrap="square">
            <a:spAutoFit/>
          </a:bodyPr>
          <a:lstStyle/>
          <a:p>
            <a:pPr fontAlgn="base"/>
            <a:r>
              <a:rPr lang="en-US" sz="3200" b="1" dirty="0">
                <a:solidFill>
                  <a:srgbClr val="FF0000"/>
                </a:solidFill>
              </a:rPr>
              <a:t>Type of FTP Connections</a:t>
            </a:r>
          </a:p>
          <a:p>
            <a:pPr algn="just" fontAlgn="base"/>
            <a:r>
              <a:rPr lang="en-US" dirty="0"/>
              <a:t>FTP connections are of two types:</a:t>
            </a:r>
          </a:p>
          <a:p>
            <a:pPr algn="just" fontAlgn="base"/>
            <a:r>
              <a:rPr lang="en-US" b="1" dirty="0"/>
              <a:t>1. Active FTP connection:</a:t>
            </a:r>
            <a:r>
              <a:rPr lang="en-US" dirty="0"/>
              <a:t> In an Active FTP connection, the client establishes the command channel and the server establishes the data channel. When the client requests the data over the connection the server initiates the transfer of the data to the client. It is not the default connection because it may cause problems if there is a firewall in between the client and the server.</a:t>
            </a:r>
          </a:p>
          <a:p>
            <a:pPr algn="just" fontAlgn="base"/>
            <a:r>
              <a:rPr lang="en-US" b="1" dirty="0"/>
              <a:t>2. Passive FTP connection:</a:t>
            </a:r>
            <a:r>
              <a:rPr lang="en-US" dirty="0"/>
              <a:t> In a Passive FTP connection,</a:t>
            </a:r>
            <a:r>
              <a:rPr lang="en-US" i="1" dirty="0"/>
              <a:t> </a:t>
            </a:r>
            <a:r>
              <a:rPr lang="en-US" dirty="0"/>
              <a:t>the client establishes both the data channel as well as the command channel. When the client requests the data over the connection, the server sends a random port number to the client, as soon as the client receives this port number it establishes the data channel. It is the default connection, as it works better even if the client is protected by the firewall. </a:t>
            </a:r>
          </a:p>
          <a:p>
            <a:endParaRPr lang="en-US" dirty="0"/>
          </a:p>
        </p:txBody>
      </p:sp>
      <p:pic>
        <p:nvPicPr>
          <p:cNvPr id="7" name="Picture 6">
            <a:extLst>
              <a:ext uri="{FF2B5EF4-FFF2-40B4-BE49-F238E27FC236}">
                <a16:creationId xmlns:a16="http://schemas.microsoft.com/office/drawing/2014/main" id="{D16E7E97-BCD3-B271-73F3-9DED5B64564E}"/>
              </a:ext>
            </a:extLst>
          </p:cNvPr>
          <p:cNvPicPr>
            <a:picLocks noChangeAspect="1"/>
          </p:cNvPicPr>
          <p:nvPr/>
        </p:nvPicPr>
        <p:blipFill>
          <a:blip r:embed="rId2"/>
          <a:stretch>
            <a:fillRect/>
          </a:stretch>
        </p:blipFill>
        <p:spPr>
          <a:xfrm>
            <a:off x="5943600" y="5120642"/>
            <a:ext cx="8077200" cy="2895600"/>
          </a:xfrm>
          <a:prstGeom prst="rect">
            <a:avLst/>
          </a:prstGeom>
        </p:spPr>
      </p:pic>
    </p:spTree>
    <p:extLst>
      <p:ext uri="{BB962C8B-B14F-4D97-AF65-F5344CB8AC3E}">
        <p14:creationId xmlns:p14="http://schemas.microsoft.com/office/powerpoint/2010/main" val="867262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77CDC-A93E-3FA9-69D8-8417AE3236BC}"/>
              </a:ext>
            </a:extLst>
          </p:cNvPr>
          <p:cNvSpPr>
            <a:spLocks noGrp="1"/>
          </p:cNvSpPr>
          <p:nvPr>
            <p:ph type="title"/>
          </p:nvPr>
        </p:nvSpPr>
        <p:spPr>
          <a:xfrm>
            <a:off x="834480" y="474943"/>
            <a:ext cx="11281319" cy="1005842"/>
          </a:xfrm>
        </p:spPr>
        <p:txBody>
          <a:bodyPr/>
          <a:lstStyle/>
          <a:p>
            <a:r>
              <a:rPr lang="en-US" b="1" dirty="0">
                <a:solidFill>
                  <a:srgbClr val="FF0000"/>
                </a:solidFill>
              </a:rPr>
              <a:t>Services Offered by Transport Layer</a:t>
            </a: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76539755-9830-6E0C-0176-1E90E46DC431}"/>
              </a:ext>
            </a:extLst>
          </p:cNvPr>
          <p:cNvSpPr>
            <a:spLocks noGrp="1"/>
          </p:cNvSpPr>
          <p:nvPr>
            <p:ph type="body" sz="quarter" idx="17"/>
          </p:nvPr>
        </p:nvSpPr>
        <p:spPr>
          <a:xfrm>
            <a:off x="834480" y="1480785"/>
            <a:ext cx="13109575" cy="5183187"/>
          </a:xfrm>
        </p:spPr>
        <p:txBody>
          <a:bodyPr/>
          <a:lstStyle/>
          <a:p>
            <a:pPr marL="0" indent="0" algn="just" fontAlgn="base">
              <a:buNone/>
            </a:pPr>
            <a:r>
              <a:rPr lang="en-US" b="1" dirty="0">
                <a:solidFill>
                  <a:srgbClr val="FF0000"/>
                </a:solidFill>
              </a:rPr>
              <a:t>2.Flow Control</a:t>
            </a:r>
          </a:p>
          <a:p>
            <a:pPr marL="0" indent="0" algn="just" fontAlgn="base">
              <a:buNone/>
            </a:pPr>
            <a:r>
              <a:rPr lang="en-US" dirty="0"/>
              <a:t>The transport layer provides a flow control mechanism between the adjacent layers of the TCP/IP model. </a:t>
            </a:r>
          </a:p>
          <a:p>
            <a:pPr marL="0" indent="0" algn="just" fontAlgn="base">
              <a:buNone/>
            </a:pPr>
            <a:r>
              <a:rPr lang="en-US" dirty="0"/>
              <a:t>TCP also prevents data loss due to a fast sender and slow receiver by imposing some flow control techniques.</a:t>
            </a:r>
          </a:p>
          <a:p>
            <a:pPr marL="0" indent="0" algn="just" fontAlgn="base">
              <a:buNone/>
            </a:pPr>
            <a:r>
              <a:rPr lang="en-US" dirty="0"/>
              <a:t> It uses the method of sliding window protocol which is accomplished by the receiver by sending a window back to the sender informing the size of data it can receive.</a:t>
            </a:r>
          </a:p>
          <a:p>
            <a:endParaRPr lang="en-IN" dirty="0"/>
          </a:p>
        </p:txBody>
      </p:sp>
    </p:spTree>
    <p:extLst>
      <p:ext uri="{BB962C8B-B14F-4D97-AF65-F5344CB8AC3E}">
        <p14:creationId xmlns:p14="http://schemas.microsoft.com/office/powerpoint/2010/main" val="329388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9CEA0-92D8-A049-D3E5-7CA7EF1D1E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1822BF-389D-4835-0ADD-E167151209E6}"/>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File Transfer Protocol (FTP)</a:t>
            </a:r>
          </a:p>
        </p:txBody>
      </p:sp>
      <p:sp>
        <p:nvSpPr>
          <p:cNvPr id="2" name="Text Placeholder 1">
            <a:extLst>
              <a:ext uri="{FF2B5EF4-FFF2-40B4-BE49-F238E27FC236}">
                <a16:creationId xmlns:a16="http://schemas.microsoft.com/office/drawing/2014/main" id="{E895E9E3-C495-E6D0-E139-EC3EF62F9DE0}"/>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F5A944A3-B2B8-24C4-5457-C9B47F507074}"/>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231F037-AE86-98A7-963A-DFC2CD26EB85}"/>
              </a:ext>
            </a:extLst>
          </p:cNvPr>
          <p:cNvSpPr txBox="1"/>
          <p:nvPr/>
        </p:nvSpPr>
        <p:spPr>
          <a:xfrm>
            <a:off x="914400" y="914400"/>
            <a:ext cx="13485688" cy="7294305"/>
          </a:xfrm>
          <a:prstGeom prst="rect">
            <a:avLst/>
          </a:prstGeom>
          <a:noFill/>
        </p:spPr>
        <p:txBody>
          <a:bodyPr wrap="square">
            <a:spAutoFit/>
          </a:bodyPr>
          <a:lstStyle/>
          <a:p>
            <a:pPr fontAlgn="base"/>
            <a:r>
              <a:rPr lang="en-US" b="1" dirty="0">
                <a:solidFill>
                  <a:srgbClr val="FF0000"/>
                </a:solidFill>
              </a:rPr>
              <a:t>Anonymous FTP</a:t>
            </a:r>
          </a:p>
          <a:p>
            <a:pPr fontAlgn="base"/>
            <a:r>
              <a:rPr lang="en-US" dirty="0"/>
              <a:t>Some sites can enable anonymous FTP whose files are available for public access. So, the user can access those files without any username or password. Instead, the username is set to anonymous and the password to the guest by default. Here, the access of the user is very limited. For example, the user can copy the files but not allowed to navigate through directories.</a:t>
            </a:r>
          </a:p>
          <a:p>
            <a:pPr fontAlgn="base"/>
            <a:r>
              <a:rPr lang="en-US" b="1" dirty="0">
                <a:solidFill>
                  <a:srgbClr val="FF0000"/>
                </a:solidFill>
              </a:rPr>
              <a:t>Transmission Mode</a:t>
            </a:r>
          </a:p>
          <a:p>
            <a:pPr algn="just" fontAlgn="base"/>
            <a:r>
              <a:rPr lang="en-US" dirty="0"/>
              <a:t>FTP transfer files using any of the following modes:</a:t>
            </a:r>
          </a:p>
          <a:p>
            <a:pPr algn="just" fontAlgn="base"/>
            <a:r>
              <a:rPr lang="en-US" b="1" dirty="0"/>
              <a:t>Stream Mode: </a:t>
            </a:r>
            <a:r>
              <a:rPr lang="en-US" dirty="0"/>
              <a:t>It is the default mode. In stream mode, the data is transferred from FTP to TCP in stream bytes. Here TCP is the cause for fragmenting data into small segments. The connection is automatically closed if the transforming data is in the stream bytes. Otherwise, the sender will close the connection.</a:t>
            </a:r>
          </a:p>
          <a:p>
            <a:pPr algn="just" fontAlgn="base"/>
            <a:r>
              <a:rPr lang="en-US" b="1" dirty="0"/>
              <a:t>Block Mode:</a:t>
            </a:r>
            <a:r>
              <a:rPr lang="en-US" dirty="0"/>
              <a:t> In block mode, the data is transferred from FTP to TCP in the form of blocks, and each block followed by a 3-byte header. The first byte of the block contains the information about the block so it is known as the description block and the other two bytes contain the size of the block.</a:t>
            </a:r>
          </a:p>
          <a:p>
            <a:pPr algn="just" fontAlgn="base"/>
            <a:r>
              <a:rPr lang="en-US" b="1" dirty="0"/>
              <a:t>Compressed Mode: </a:t>
            </a:r>
            <a:r>
              <a:rPr lang="en-US" dirty="0"/>
              <a:t>This mode is used to transfer big files. As we know that, due to the size limit we can not transfer big files on the internet, so the compressed mode is used to decrease the size of the file into small and send it on the internet.</a:t>
            </a:r>
          </a:p>
          <a:p>
            <a:endParaRPr lang="en-US" dirty="0"/>
          </a:p>
        </p:txBody>
      </p:sp>
    </p:spTree>
    <p:extLst>
      <p:ext uri="{BB962C8B-B14F-4D97-AF65-F5344CB8AC3E}">
        <p14:creationId xmlns:p14="http://schemas.microsoft.com/office/powerpoint/2010/main" val="957690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6ACC-9FE8-56B4-D360-C85EEDE327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0F843E-7D78-31EE-8243-45058CB67C66}"/>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File Transfer Protocol (FTP)</a:t>
            </a:r>
          </a:p>
        </p:txBody>
      </p:sp>
      <p:sp>
        <p:nvSpPr>
          <p:cNvPr id="2" name="Text Placeholder 1">
            <a:extLst>
              <a:ext uri="{FF2B5EF4-FFF2-40B4-BE49-F238E27FC236}">
                <a16:creationId xmlns:a16="http://schemas.microsoft.com/office/drawing/2014/main" id="{BD5BAA39-0593-D390-4F43-63E44E3A047D}"/>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E853F243-60F1-FC52-4B7E-AAB27950613B}"/>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A71BF613-420C-20D6-93A7-299740215FEB}"/>
              </a:ext>
            </a:extLst>
          </p:cNvPr>
          <p:cNvSpPr txBox="1"/>
          <p:nvPr/>
        </p:nvSpPr>
        <p:spPr>
          <a:xfrm>
            <a:off x="914400" y="914400"/>
            <a:ext cx="13485688" cy="4524315"/>
          </a:xfrm>
          <a:prstGeom prst="rect">
            <a:avLst/>
          </a:prstGeom>
          <a:noFill/>
        </p:spPr>
        <p:txBody>
          <a:bodyPr wrap="square">
            <a:spAutoFit/>
          </a:bodyPr>
          <a:lstStyle/>
          <a:p>
            <a:pPr fontAlgn="base"/>
            <a:r>
              <a:rPr lang="en-US" sz="2800" b="1" dirty="0">
                <a:solidFill>
                  <a:srgbClr val="FF0000"/>
                </a:solidFill>
              </a:rPr>
              <a:t>Applications of FTP</a:t>
            </a:r>
          </a:p>
          <a:p>
            <a:pPr fontAlgn="base"/>
            <a:endParaRPr lang="en-US" dirty="0"/>
          </a:p>
          <a:p>
            <a:pPr fontAlgn="base"/>
            <a:r>
              <a:rPr lang="en-US" dirty="0"/>
              <a:t>The following are the applications of FTP:</a:t>
            </a:r>
          </a:p>
          <a:p>
            <a:pPr marL="457200" indent="-457200" fontAlgn="base">
              <a:buFont typeface="Arial" panose="020B0604020202020204" pitchFamily="34" charset="0"/>
              <a:buChar char="•"/>
            </a:pPr>
            <a:r>
              <a:rPr lang="en-US" dirty="0"/>
              <a:t>FTP connection is used by different big business organizations for transferring files in between them, like sharing files to other employees working at different locations or different branches of the organization.</a:t>
            </a:r>
          </a:p>
          <a:p>
            <a:pPr marL="457200" indent="-457200" fontAlgn="base">
              <a:buFont typeface="Arial" panose="020B0604020202020204" pitchFamily="34" charset="0"/>
              <a:buChar char="•"/>
            </a:pPr>
            <a:r>
              <a:rPr lang="en-US" dirty="0"/>
              <a:t>FTP connection is used by IT companies to provide backup files at disaster recovery sites.</a:t>
            </a:r>
          </a:p>
          <a:p>
            <a:pPr marL="457200" indent="-457200" fontAlgn="base">
              <a:buFont typeface="Arial" panose="020B0604020202020204" pitchFamily="34" charset="0"/>
              <a:buChar char="•"/>
            </a:pPr>
            <a:r>
              <a:rPr lang="en-US" dirty="0"/>
              <a:t>Financial services use FTP connections to securely transfer financial documents to the respective company, organization, or government.</a:t>
            </a:r>
          </a:p>
          <a:p>
            <a:pPr marL="457200" indent="-457200" fontAlgn="base">
              <a:buFont typeface="Arial" panose="020B0604020202020204" pitchFamily="34" charset="0"/>
              <a:buChar char="•"/>
            </a:pPr>
            <a:r>
              <a:rPr lang="en-US" dirty="0"/>
              <a:t>Employees use FTP connections to share any data with their co-workers.</a:t>
            </a:r>
          </a:p>
          <a:p>
            <a:endParaRPr lang="en-US" dirty="0"/>
          </a:p>
        </p:txBody>
      </p:sp>
    </p:spTree>
    <p:extLst>
      <p:ext uri="{BB962C8B-B14F-4D97-AF65-F5344CB8AC3E}">
        <p14:creationId xmlns:p14="http://schemas.microsoft.com/office/powerpoint/2010/main" val="1896846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2A475-8380-DA9E-3F7E-41E7665435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E80C3C-29C0-D331-E846-C6A1CEECB756}"/>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HTTP (Hypertext Transfer Protocol)</a:t>
            </a:r>
          </a:p>
        </p:txBody>
      </p:sp>
      <p:sp>
        <p:nvSpPr>
          <p:cNvPr id="2" name="Text Placeholder 1">
            <a:extLst>
              <a:ext uri="{FF2B5EF4-FFF2-40B4-BE49-F238E27FC236}">
                <a16:creationId xmlns:a16="http://schemas.microsoft.com/office/drawing/2014/main" id="{94017783-4BAB-6B2B-5C34-110F2CF4BBCC}"/>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2602FB8D-ACE5-E47D-1E31-2FD579643ED0}"/>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5934ABF-7D85-46FB-D567-108982D73EF7}"/>
              </a:ext>
            </a:extLst>
          </p:cNvPr>
          <p:cNvSpPr txBox="1"/>
          <p:nvPr/>
        </p:nvSpPr>
        <p:spPr>
          <a:xfrm>
            <a:off x="914400" y="914400"/>
            <a:ext cx="13485688" cy="3693319"/>
          </a:xfrm>
          <a:prstGeom prst="rect">
            <a:avLst/>
          </a:prstGeom>
          <a:noFill/>
        </p:spPr>
        <p:txBody>
          <a:bodyPr wrap="square">
            <a:spAutoFit/>
          </a:bodyPr>
          <a:lstStyle/>
          <a:p>
            <a:pPr algn="just" fontAlgn="base"/>
            <a:r>
              <a:rPr lang="en-US" b="1" dirty="0"/>
              <a:t>HTTP (Hypertext Transfer Protocol) is a fundamental protocol</a:t>
            </a:r>
            <a:r>
              <a:rPr lang="en-US" dirty="0"/>
              <a:t> of the Internet, enabling the transfer of data between a client and a server. It is the foundation of data communication for the World Wide Web.</a:t>
            </a:r>
          </a:p>
          <a:p>
            <a:pPr algn="just" fontAlgn="base"/>
            <a:r>
              <a:rPr lang="en-US" dirty="0"/>
              <a:t>HTTP provides a standard between a web browser and a web server to establish communication. It is a set of rules for transferring data from one computer to another. Data such as text, images, and other multimedia files are shared on the World Wide Web. Whenever a web user opens their web browser, the user indirectly uses HTTP. It is an application protocol that is used for distributed, collaborative, hypermedia information systems.</a:t>
            </a:r>
          </a:p>
          <a:p>
            <a:endParaRPr lang="en-US" dirty="0"/>
          </a:p>
        </p:txBody>
      </p:sp>
      <p:pic>
        <p:nvPicPr>
          <p:cNvPr id="7" name="Picture 6">
            <a:extLst>
              <a:ext uri="{FF2B5EF4-FFF2-40B4-BE49-F238E27FC236}">
                <a16:creationId xmlns:a16="http://schemas.microsoft.com/office/drawing/2014/main" id="{DB6A2CAD-1FA7-A387-6C71-883D49DB244D}"/>
              </a:ext>
            </a:extLst>
          </p:cNvPr>
          <p:cNvPicPr>
            <a:picLocks noChangeAspect="1"/>
          </p:cNvPicPr>
          <p:nvPr/>
        </p:nvPicPr>
        <p:blipFill>
          <a:blip r:embed="rId2"/>
          <a:stretch>
            <a:fillRect/>
          </a:stretch>
        </p:blipFill>
        <p:spPr>
          <a:xfrm>
            <a:off x="4114800" y="4607719"/>
            <a:ext cx="7736635" cy="2691822"/>
          </a:xfrm>
          <a:prstGeom prst="rect">
            <a:avLst/>
          </a:prstGeom>
        </p:spPr>
      </p:pic>
    </p:spTree>
    <p:extLst>
      <p:ext uri="{BB962C8B-B14F-4D97-AF65-F5344CB8AC3E}">
        <p14:creationId xmlns:p14="http://schemas.microsoft.com/office/powerpoint/2010/main" val="2979135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F4C68-F83B-7819-B973-8DDE837382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149A9D-8FD5-669F-50FB-AE15A43FF018}"/>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HTTP (Hypertext Transfer Protocol)</a:t>
            </a:r>
          </a:p>
        </p:txBody>
      </p:sp>
      <p:sp>
        <p:nvSpPr>
          <p:cNvPr id="2" name="Text Placeholder 1">
            <a:extLst>
              <a:ext uri="{FF2B5EF4-FFF2-40B4-BE49-F238E27FC236}">
                <a16:creationId xmlns:a16="http://schemas.microsoft.com/office/drawing/2014/main" id="{F8B6F779-05A9-5FBD-975F-233506A252D9}"/>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1C746893-F535-7158-08AC-3C58B83C0C17}"/>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9649AB7-9814-CA5D-1F8E-F01BCCB87C00}"/>
              </a:ext>
            </a:extLst>
          </p:cNvPr>
          <p:cNvSpPr txBox="1"/>
          <p:nvPr/>
        </p:nvSpPr>
        <p:spPr>
          <a:xfrm>
            <a:off x="914400" y="914400"/>
            <a:ext cx="13485688" cy="4093428"/>
          </a:xfrm>
          <a:prstGeom prst="rect">
            <a:avLst/>
          </a:prstGeom>
          <a:noFill/>
        </p:spPr>
        <p:txBody>
          <a:bodyPr wrap="square">
            <a:spAutoFit/>
          </a:bodyPr>
          <a:lstStyle/>
          <a:p>
            <a:pPr fontAlgn="base"/>
            <a:r>
              <a:rPr lang="en-US" b="1" dirty="0">
                <a:solidFill>
                  <a:srgbClr val="FF0000"/>
                </a:solidFill>
              </a:rPr>
              <a:t>Methods of HTTP</a:t>
            </a:r>
          </a:p>
          <a:p>
            <a:pPr fontAlgn="base"/>
            <a:endParaRPr lang="en-US" b="1" dirty="0"/>
          </a:p>
          <a:p>
            <a:pPr fontAlgn="base"/>
            <a:r>
              <a:rPr lang="en-US" b="1" dirty="0"/>
              <a:t>GET</a:t>
            </a:r>
            <a:r>
              <a:rPr lang="en-US" dirty="0"/>
              <a:t>: Used to retrieve data from a specified resource. It should have no side effects and is commonly used for fetching web pages, images, etc.</a:t>
            </a:r>
          </a:p>
          <a:p>
            <a:pPr fontAlgn="base"/>
            <a:r>
              <a:rPr lang="en-US" b="1" dirty="0"/>
              <a:t>POST</a:t>
            </a:r>
            <a:r>
              <a:rPr lang="en-US" dirty="0"/>
              <a:t>: Used to submit data to be processed by a specified resource. It is suitable for form submissions, file uploads, and creating new resources.</a:t>
            </a:r>
          </a:p>
          <a:p>
            <a:pPr fontAlgn="base"/>
            <a:r>
              <a:rPr lang="en-US" b="1" dirty="0"/>
              <a:t>PUT</a:t>
            </a:r>
            <a:r>
              <a:rPr lang="en-US" dirty="0"/>
              <a:t>: Used to update or create a resource on the server. It replaces the entire resource with the data provided in the request body.</a:t>
            </a:r>
          </a:p>
          <a:p>
            <a:pPr fontAlgn="base"/>
            <a:r>
              <a:rPr lang="en-US" b="1" dirty="0"/>
              <a:t>DELETE</a:t>
            </a:r>
            <a:r>
              <a:rPr lang="en-US" dirty="0"/>
              <a:t>: Used to remove a specified resource from the server.</a:t>
            </a:r>
          </a:p>
          <a:p>
            <a:endParaRPr lang="en-US" dirty="0"/>
          </a:p>
        </p:txBody>
      </p:sp>
    </p:spTree>
    <p:extLst>
      <p:ext uri="{BB962C8B-B14F-4D97-AF65-F5344CB8AC3E}">
        <p14:creationId xmlns:p14="http://schemas.microsoft.com/office/powerpoint/2010/main" val="3945463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0B284-FB81-703A-C066-C97DDB3E6D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DD1081-B4FC-441D-7094-0C06E52290AF}"/>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HTTP (Hypertext Transfer Protocol)</a:t>
            </a:r>
          </a:p>
        </p:txBody>
      </p:sp>
      <p:sp>
        <p:nvSpPr>
          <p:cNvPr id="2" name="Text Placeholder 1">
            <a:extLst>
              <a:ext uri="{FF2B5EF4-FFF2-40B4-BE49-F238E27FC236}">
                <a16:creationId xmlns:a16="http://schemas.microsoft.com/office/drawing/2014/main" id="{A952FC24-5E33-060B-0798-1EC913737020}"/>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9055CA63-C1DA-F1B3-2A0E-E3FA8C0533F2}"/>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8DAC98D-737E-34BD-E9DB-2F68719EE039}"/>
              </a:ext>
            </a:extLst>
          </p:cNvPr>
          <p:cNvSpPr txBox="1"/>
          <p:nvPr/>
        </p:nvSpPr>
        <p:spPr>
          <a:xfrm>
            <a:off x="914400" y="914400"/>
            <a:ext cx="13485688" cy="5693866"/>
          </a:xfrm>
          <a:prstGeom prst="rect">
            <a:avLst/>
          </a:prstGeom>
          <a:noFill/>
        </p:spPr>
        <p:txBody>
          <a:bodyPr wrap="square">
            <a:spAutoFit/>
          </a:bodyPr>
          <a:lstStyle/>
          <a:p>
            <a:pPr fontAlgn="base"/>
            <a:r>
              <a:rPr lang="en-US" b="1" dirty="0">
                <a:solidFill>
                  <a:srgbClr val="FF0000"/>
                </a:solidFill>
              </a:rPr>
              <a:t>HTTP Request/Response:</a:t>
            </a:r>
          </a:p>
          <a:p>
            <a:pPr fontAlgn="base"/>
            <a:endParaRPr lang="en-US" dirty="0"/>
          </a:p>
          <a:p>
            <a:pPr fontAlgn="base"/>
            <a:r>
              <a:rPr lang="en-US" dirty="0"/>
              <a:t>HTTP is a request-response protocol, which means that for every request sent by a client (typically a web browser), the server responds with a corresponding response. The basic flow of an HTTP request-response cycle is as follows:</a:t>
            </a:r>
          </a:p>
          <a:p>
            <a:pPr fontAlgn="base"/>
            <a:endParaRPr lang="en-US" dirty="0"/>
          </a:p>
          <a:p>
            <a:pPr fontAlgn="base"/>
            <a:r>
              <a:rPr lang="en-US" b="1" dirty="0"/>
              <a:t>1.Client sends an HTTP request</a:t>
            </a:r>
            <a:r>
              <a:rPr lang="en-US" dirty="0"/>
              <a:t>: The client (usually a web browser) initiates the process by sending an HTTP request to the server. This request includes a request method (GET, POST, PUT, DELETE, etc.), the target URI (Uniform Resource Identifier, e.g., a URL), headers, and an optional request body.</a:t>
            </a:r>
          </a:p>
          <a:p>
            <a:pPr fontAlgn="base"/>
            <a:r>
              <a:rPr lang="en-US" b="1" dirty="0"/>
              <a:t>2.Server processes the request</a:t>
            </a:r>
            <a:r>
              <a:rPr lang="en-US" dirty="0"/>
              <a:t>: The server receives the request and processes it based on the requested method and resource. This may involve retrieving data from a database, executing server-side scripts, or performing other operations.</a:t>
            </a:r>
          </a:p>
          <a:p>
            <a:endParaRPr lang="en-US" dirty="0"/>
          </a:p>
        </p:txBody>
      </p:sp>
    </p:spTree>
    <p:extLst>
      <p:ext uri="{BB962C8B-B14F-4D97-AF65-F5344CB8AC3E}">
        <p14:creationId xmlns:p14="http://schemas.microsoft.com/office/powerpoint/2010/main" val="905733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91EA-72CC-4237-E291-03BF5F8185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5BF278-1E75-130F-843C-48F54EA6D929}"/>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HTTP (Hypertext Transfer Protocol)</a:t>
            </a:r>
          </a:p>
        </p:txBody>
      </p:sp>
      <p:sp>
        <p:nvSpPr>
          <p:cNvPr id="2" name="Text Placeholder 1">
            <a:extLst>
              <a:ext uri="{FF2B5EF4-FFF2-40B4-BE49-F238E27FC236}">
                <a16:creationId xmlns:a16="http://schemas.microsoft.com/office/drawing/2014/main" id="{EFE223BF-1D5B-2C4F-4284-A06BA0186C69}"/>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0B6930B2-6FB6-48EF-3DBA-5C2312FE9616}"/>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BDF2451-DC7D-8964-9642-4C2E3AF2B57B}"/>
              </a:ext>
            </a:extLst>
          </p:cNvPr>
          <p:cNvSpPr txBox="1"/>
          <p:nvPr/>
        </p:nvSpPr>
        <p:spPr>
          <a:xfrm>
            <a:off x="979470" y="914400"/>
            <a:ext cx="13485688" cy="4093428"/>
          </a:xfrm>
          <a:prstGeom prst="rect">
            <a:avLst/>
          </a:prstGeom>
          <a:noFill/>
        </p:spPr>
        <p:txBody>
          <a:bodyPr wrap="square">
            <a:spAutoFit/>
          </a:bodyPr>
          <a:lstStyle/>
          <a:p>
            <a:pPr fontAlgn="base"/>
            <a:r>
              <a:rPr lang="en-US" b="1" dirty="0">
                <a:solidFill>
                  <a:srgbClr val="FF0000"/>
                </a:solidFill>
              </a:rPr>
              <a:t>HTTP Request/Response:</a:t>
            </a:r>
          </a:p>
          <a:p>
            <a:pPr fontAlgn="base"/>
            <a:r>
              <a:rPr lang="en-US" b="1" dirty="0"/>
              <a:t>3.Server sends an HTTP response:</a:t>
            </a:r>
            <a:r>
              <a:rPr lang="en-US" dirty="0"/>
              <a:t> After processing the request, the server sends an HTTP response back to the client. The response includes a status code (e.g., 200 OK, 404 Not Found), response headers, and an optional response body containing the requested data or content.</a:t>
            </a:r>
          </a:p>
          <a:p>
            <a:pPr fontAlgn="base"/>
            <a:r>
              <a:rPr lang="en-US" b="1" dirty="0"/>
              <a:t>4.Client processes the response</a:t>
            </a:r>
            <a:r>
              <a:rPr lang="en-US" dirty="0"/>
              <a:t>: The client receives the server's response and processes it accordingly. For example, if the response contains an HTML page, the browser will render and display it. If it's an image or other media file, the browser will display or handle it appropriately.</a:t>
            </a:r>
          </a:p>
          <a:p>
            <a:pPr fontAlgn="base"/>
            <a:endParaRPr lang="en-US" dirty="0"/>
          </a:p>
          <a:p>
            <a:pPr fontAlgn="base"/>
            <a:endParaRPr lang="en-US" dirty="0"/>
          </a:p>
          <a:p>
            <a:endParaRPr lang="en-US" dirty="0"/>
          </a:p>
        </p:txBody>
      </p:sp>
      <p:pic>
        <p:nvPicPr>
          <p:cNvPr id="7" name="Picture 6">
            <a:extLst>
              <a:ext uri="{FF2B5EF4-FFF2-40B4-BE49-F238E27FC236}">
                <a16:creationId xmlns:a16="http://schemas.microsoft.com/office/drawing/2014/main" id="{41277A74-FA2F-E466-5D3A-A11926B1CBA6}"/>
              </a:ext>
            </a:extLst>
          </p:cNvPr>
          <p:cNvPicPr>
            <a:picLocks noChangeAspect="1"/>
          </p:cNvPicPr>
          <p:nvPr/>
        </p:nvPicPr>
        <p:blipFill>
          <a:blip r:embed="rId2"/>
          <a:stretch>
            <a:fillRect/>
          </a:stretch>
        </p:blipFill>
        <p:spPr>
          <a:xfrm>
            <a:off x="3505200" y="3962400"/>
            <a:ext cx="7239000" cy="4102100"/>
          </a:xfrm>
          <a:prstGeom prst="rect">
            <a:avLst/>
          </a:prstGeom>
        </p:spPr>
      </p:pic>
    </p:spTree>
    <p:extLst>
      <p:ext uri="{BB962C8B-B14F-4D97-AF65-F5344CB8AC3E}">
        <p14:creationId xmlns:p14="http://schemas.microsoft.com/office/powerpoint/2010/main" val="2983612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A2A93-D275-4ED3-34BD-F06F7C93A7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9E591A-815B-E57D-2457-CF735A1B5C6D}"/>
              </a:ext>
            </a:extLst>
          </p:cNvPr>
          <p:cNvSpPr>
            <a:spLocks noGrp="1"/>
          </p:cNvSpPr>
          <p:nvPr>
            <p:ph type="title"/>
          </p:nvPr>
        </p:nvSpPr>
        <p:spPr>
          <a:xfrm>
            <a:off x="914400" y="76200"/>
            <a:ext cx="11887200" cy="1005842"/>
          </a:xfrm>
        </p:spPr>
        <p:txBody>
          <a:bodyPr/>
          <a:lstStyle/>
          <a:p>
            <a:pPr fontAlgn="base"/>
            <a:r>
              <a:rPr lang="en-IN" b="1" dirty="0">
                <a:solidFill>
                  <a:srgbClr val="FF0000"/>
                </a:solidFill>
              </a:rPr>
              <a:t>HTTP (Hypertext Transfer Protocol)</a:t>
            </a:r>
          </a:p>
        </p:txBody>
      </p:sp>
      <p:sp>
        <p:nvSpPr>
          <p:cNvPr id="2" name="Text Placeholder 1">
            <a:extLst>
              <a:ext uri="{FF2B5EF4-FFF2-40B4-BE49-F238E27FC236}">
                <a16:creationId xmlns:a16="http://schemas.microsoft.com/office/drawing/2014/main" id="{7144CC71-544A-422A-109A-58D610D4301A}"/>
              </a:ext>
            </a:extLst>
          </p:cNvPr>
          <p:cNvSpPr>
            <a:spLocks noGrp="1"/>
          </p:cNvSpPr>
          <p:nvPr>
            <p:ph type="body" sz="quarter" idx="17"/>
          </p:nvPr>
        </p:nvSpPr>
        <p:spPr>
          <a:xfrm>
            <a:off x="685800" y="579121"/>
            <a:ext cx="13790488" cy="6385141"/>
          </a:xfrm>
        </p:spPr>
        <p:txBody>
          <a:bodyPr/>
          <a:lstStyle/>
          <a:p>
            <a:pPr marL="0" indent="0" fontAlgn="base">
              <a:spcAft>
                <a:spcPts val="600"/>
              </a:spcAft>
              <a:buNone/>
            </a:pPr>
            <a:endParaRPr lang="en-US" b="1" dirty="0">
              <a:solidFill>
                <a:srgbClr val="FF0000"/>
              </a:solidFill>
            </a:endParaRPr>
          </a:p>
          <a:p>
            <a:pPr fontAlgn="base"/>
            <a:endParaRPr lang="en-US" dirty="0"/>
          </a:p>
        </p:txBody>
      </p:sp>
      <p:sp>
        <p:nvSpPr>
          <p:cNvPr id="3" name="Rectangle 1">
            <a:extLst>
              <a:ext uri="{FF2B5EF4-FFF2-40B4-BE49-F238E27FC236}">
                <a16:creationId xmlns:a16="http://schemas.microsoft.com/office/drawing/2014/main" id="{2702F587-3E94-BB08-9EC4-7D8536B60668}"/>
              </a:ext>
            </a:extLst>
          </p:cNvPr>
          <p:cNvSpPr>
            <a:spLocks noChangeArrowheads="1"/>
          </p:cNvSpPr>
          <p:nvPr/>
        </p:nvSpPr>
        <p:spPr bwMode="auto">
          <a:xfrm>
            <a:off x="0" y="-300082"/>
            <a:ext cx="184731"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857D58D-6133-BC19-0986-FE4C46246794}"/>
              </a:ext>
            </a:extLst>
          </p:cNvPr>
          <p:cNvSpPr txBox="1"/>
          <p:nvPr/>
        </p:nvSpPr>
        <p:spPr>
          <a:xfrm>
            <a:off x="979470" y="914400"/>
            <a:ext cx="13485688" cy="5693866"/>
          </a:xfrm>
          <a:prstGeom prst="rect">
            <a:avLst/>
          </a:prstGeom>
          <a:noFill/>
        </p:spPr>
        <p:txBody>
          <a:bodyPr wrap="square">
            <a:spAutoFit/>
          </a:bodyPr>
          <a:lstStyle/>
          <a:p>
            <a:pPr fontAlgn="base"/>
            <a:endParaRPr lang="en-US" b="1" dirty="0">
              <a:solidFill>
                <a:srgbClr val="FF0000"/>
              </a:solidFill>
            </a:endParaRPr>
          </a:p>
          <a:p>
            <a:pPr fontAlgn="base"/>
            <a:r>
              <a:rPr lang="en-US" b="1" dirty="0">
                <a:solidFill>
                  <a:srgbClr val="FF0000"/>
                </a:solidFill>
              </a:rPr>
              <a:t>Advantages:</a:t>
            </a:r>
          </a:p>
          <a:p>
            <a:pPr marL="457200" indent="-457200" fontAlgn="base">
              <a:buFont typeface="Arial" panose="020B0604020202020204" pitchFamily="34" charset="0"/>
              <a:buChar char="•"/>
            </a:pPr>
            <a:r>
              <a:rPr lang="en-US" b="1" dirty="0"/>
              <a:t>Platform independence</a:t>
            </a:r>
            <a:r>
              <a:rPr lang="en-US" dirty="0"/>
              <a:t>: Works on any operating system</a:t>
            </a:r>
          </a:p>
          <a:p>
            <a:pPr marL="457200" indent="-457200" fontAlgn="base">
              <a:buFont typeface="Arial" panose="020B0604020202020204" pitchFamily="34" charset="0"/>
              <a:buChar char="•"/>
            </a:pPr>
            <a:r>
              <a:rPr lang="en-US" b="1" dirty="0"/>
              <a:t>Compatibility</a:t>
            </a:r>
            <a:r>
              <a:rPr lang="en-US" dirty="0"/>
              <a:t>: Compatible with various protocols and technologies</a:t>
            </a:r>
          </a:p>
          <a:p>
            <a:pPr marL="457200" indent="-457200" fontAlgn="base">
              <a:buFont typeface="Arial" panose="020B0604020202020204" pitchFamily="34" charset="0"/>
              <a:buChar char="•"/>
            </a:pPr>
            <a:r>
              <a:rPr lang="en-US" b="1" dirty="0"/>
              <a:t>Efficiency</a:t>
            </a:r>
            <a:r>
              <a:rPr lang="en-US" dirty="0"/>
              <a:t>: Optimized for performance</a:t>
            </a:r>
          </a:p>
          <a:p>
            <a:pPr marL="457200" indent="-457200" fontAlgn="base">
              <a:buFont typeface="Arial" panose="020B0604020202020204" pitchFamily="34" charset="0"/>
              <a:buChar char="•"/>
            </a:pPr>
            <a:r>
              <a:rPr lang="en-US" b="1" dirty="0"/>
              <a:t>Security</a:t>
            </a:r>
            <a:r>
              <a:rPr lang="en-US" dirty="0"/>
              <a:t>: Supports encryption for secure data transfer</a:t>
            </a:r>
          </a:p>
          <a:p>
            <a:pPr fontAlgn="base"/>
            <a:endParaRPr lang="en-US" b="1" dirty="0">
              <a:solidFill>
                <a:srgbClr val="FF0000"/>
              </a:solidFill>
            </a:endParaRPr>
          </a:p>
          <a:p>
            <a:pPr fontAlgn="base"/>
            <a:r>
              <a:rPr lang="en-US" b="1" dirty="0">
                <a:solidFill>
                  <a:srgbClr val="FF0000"/>
                </a:solidFill>
              </a:rPr>
              <a:t>Disadvantages:</a:t>
            </a:r>
          </a:p>
          <a:p>
            <a:pPr marL="457200" indent="-457200" fontAlgn="base">
              <a:buFont typeface="Arial" panose="020B0604020202020204" pitchFamily="34" charset="0"/>
              <a:buChar char="•"/>
            </a:pPr>
            <a:r>
              <a:rPr lang="en-US" b="1" dirty="0"/>
              <a:t>Lack of security</a:t>
            </a:r>
            <a:r>
              <a:rPr lang="en-US" dirty="0"/>
              <a:t>: Vulnerable to attacks like man in the middle</a:t>
            </a:r>
          </a:p>
          <a:p>
            <a:pPr marL="457200" indent="-457200" fontAlgn="base">
              <a:buFont typeface="Arial" panose="020B0604020202020204" pitchFamily="34" charset="0"/>
              <a:buChar char="•"/>
            </a:pPr>
            <a:r>
              <a:rPr lang="en-US" b="1" dirty="0"/>
              <a:t>Performance issues:</a:t>
            </a:r>
            <a:r>
              <a:rPr lang="en-US" dirty="0"/>
              <a:t> Can be slow for large data transfers</a:t>
            </a:r>
          </a:p>
          <a:p>
            <a:pPr marL="457200" indent="-457200" fontAlgn="base">
              <a:buFont typeface="Arial" panose="020B0604020202020204" pitchFamily="34" charset="0"/>
              <a:buChar char="•"/>
            </a:pPr>
            <a:r>
              <a:rPr lang="en-US" b="1" dirty="0"/>
              <a:t>Statelessness</a:t>
            </a:r>
            <a:r>
              <a:rPr lang="en-US" dirty="0"/>
              <a:t>: Requires additional mechanisms for maintaining state</a:t>
            </a:r>
          </a:p>
          <a:p>
            <a:pPr marL="457200" indent="-457200" fontAlgn="base">
              <a:buFont typeface="Arial" panose="020B0604020202020204" pitchFamily="34" charset="0"/>
              <a:buChar char="•"/>
            </a:pPr>
            <a:endParaRPr lang="en-US" dirty="0"/>
          </a:p>
          <a:p>
            <a:pPr fontAlgn="base"/>
            <a:endParaRPr lang="en-US" dirty="0"/>
          </a:p>
          <a:p>
            <a:endParaRPr lang="en-US" dirty="0"/>
          </a:p>
        </p:txBody>
      </p:sp>
    </p:spTree>
    <p:extLst>
      <p:ext uri="{BB962C8B-B14F-4D97-AF65-F5344CB8AC3E}">
        <p14:creationId xmlns:p14="http://schemas.microsoft.com/office/powerpoint/2010/main" val="532507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THANK YOU</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BEB57-429A-9741-ECAB-3C818570E1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7CF229-E2B2-8FA7-F923-F7F83F1C2B76}"/>
              </a:ext>
            </a:extLst>
          </p:cNvPr>
          <p:cNvSpPr>
            <a:spLocks noGrp="1"/>
          </p:cNvSpPr>
          <p:nvPr>
            <p:ph type="title"/>
          </p:nvPr>
        </p:nvSpPr>
        <p:spPr>
          <a:xfrm>
            <a:off x="834480" y="474943"/>
            <a:ext cx="11281319" cy="1005842"/>
          </a:xfrm>
        </p:spPr>
        <p:txBody>
          <a:bodyPr/>
          <a:lstStyle/>
          <a:p>
            <a:r>
              <a:rPr lang="en-US" b="1" dirty="0">
                <a:solidFill>
                  <a:srgbClr val="FF0000"/>
                </a:solidFill>
              </a:rPr>
              <a:t>Services Offered by Transport Layer</a:t>
            </a: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1813A801-EA2C-D7F9-CE59-81BB694F1340}"/>
              </a:ext>
            </a:extLst>
          </p:cNvPr>
          <p:cNvSpPr>
            <a:spLocks noGrp="1"/>
          </p:cNvSpPr>
          <p:nvPr>
            <p:ph type="body" sz="quarter" idx="17"/>
          </p:nvPr>
        </p:nvSpPr>
        <p:spPr>
          <a:xfrm>
            <a:off x="834480" y="1480785"/>
            <a:ext cx="13109575" cy="5183187"/>
          </a:xfrm>
        </p:spPr>
        <p:txBody>
          <a:bodyPr/>
          <a:lstStyle/>
          <a:p>
            <a:pPr marL="0" indent="0" algn="just" fontAlgn="base">
              <a:buNone/>
            </a:pPr>
            <a:r>
              <a:rPr lang="en-IN" b="1" dirty="0">
                <a:solidFill>
                  <a:srgbClr val="FF0000"/>
                </a:solidFill>
              </a:rPr>
              <a:t>3. Multiplexing and Demultiplexing</a:t>
            </a:r>
          </a:p>
          <a:p>
            <a:pPr marL="0" indent="0" algn="just" fontAlgn="base">
              <a:buNone/>
            </a:pPr>
            <a:r>
              <a:rPr lang="en-US" dirty="0"/>
              <a:t>Multiplexing(many to one) is when data is acquired from several processes from the sender and merged into one packet along with headers and sent as a single packet. Multiplexing allows the simultaneous use of different processes over a network that is running on a host.  The processes are differentiated by their port numbers. </a:t>
            </a:r>
          </a:p>
          <a:p>
            <a:pPr marL="0" indent="0" algn="just" fontAlgn="base">
              <a:buNone/>
            </a:pPr>
            <a:r>
              <a:rPr lang="en-US" dirty="0"/>
              <a:t>Similarly, Demultiplexing(one to many) is required at the receiver side when the message is distributed into different processes. Transport receives the segments of data from the network layer distributes and delivers it to the appropriate process running on the receiver’s machine.</a:t>
            </a:r>
            <a:endParaRPr lang="en-IN" dirty="0"/>
          </a:p>
        </p:txBody>
      </p:sp>
    </p:spTree>
    <p:extLst>
      <p:ext uri="{BB962C8B-B14F-4D97-AF65-F5344CB8AC3E}">
        <p14:creationId xmlns:p14="http://schemas.microsoft.com/office/powerpoint/2010/main" val="3740226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ACCC3-78DB-8AA3-3DA1-EDE943A660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1D1CB3-3719-21E8-36B9-49E97370CB2B}"/>
              </a:ext>
            </a:extLst>
          </p:cNvPr>
          <p:cNvSpPr>
            <a:spLocks noGrp="1"/>
          </p:cNvSpPr>
          <p:nvPr>
            <p:ph type="title"/>
          </p:nvPr>
        </p:nvSpPr>
        <p:spPr>
          <a:xfrm>
            <a:off x="798520" y="116406"/>
            <a:ext cx="11281319" cy="1005842"/>
          </a:xfrm>
        </p:spPr>
        <p:txBody>
          <a:bodyPr/>
          <a:lstStyle/>
          <a:p>
            <a:r>
              <a:rPr lang="en-US" b="1" dirty="0">
                <a:solidFill>
                  <a:srgbClr val="FF0000"/>
                </a:solidFill>
              </a:rPr>
              <a:t>Services Offered by Transport Layer</a:t>
            </a:r>
            <a:br>
              <a:rPr lang="en-US" b="1" dirty="0">
                <a:solidFill>
                  <a:srgbClr val="FF0000"/>
                </a:solidFill>
              </a:rPr>
            </a:br>
            <a:endParaRPr lang="en-IN" dirty="0"/>
          </a:p>
        </p:txBody>
      </p:sp>
      <p:sp>
        <p:nvSpPr>
          <p:cNvPr id="5" name="Text Placeholder 2">
            <a:extLst>
              <a:ext uri="{FF2B5EF4-FFF2-40B4-BE49-F238E27FC236}">
                <a16:creationId xmlns:a16="http://schemas.microsoft.com/office/drawing/2014/main" id="{2DD6328E-95DA-1815-1BF4-C6F7BB462FBE}"/>
              </a:ext>
            </a:extLst>
          </p:cNvPr>
          <p:cNvSpPr>
            <a:spLocks noGrp="1"/>
          </p:cNvSpPr>
          <p:nvPr>
            <p:ph type="body" sz="quarter" idx="17"/>
          </p:nvPr>
        </p:nvSpPr>
        <p:spPr>
          <a:xfrm>
            <a:off x="798520" y="762000"/>
            <a:ext cx="13719720" cy="5986815"/>
          </a:xfrm>
        </p:spPr>
        <p:txBody>
          <a:bodyPr/>
          <a:lstStyle/>
          <a:p>
            <a:pPr marL="0" lvl="0" indent="0">
              <a:buNone/>
            </a:pPr>
            <a:r>
              <a:rPr lang="en-IN" b="1" dirty="0">
                <a:solidFill>
                  <a:srgbClr val="FF0000"/>
                </a:solidFill>
              </a:rPr>
              <a:t>4. Connection Establishment in TCP (3-Way Handshake)</a:t>
            </a:r>
            <a:endParaRPr lang="en-IN" dirty="0">
              <a:solidFill>
                <a:srgbClr val="FF0000"/>
              </a:solidFill>
            </a:endParaRPr>
          </a:p>
          <a:p>
            <a:pPr lvl="0"/>
            <a:r>
              <a:rPr lang="en-IN" sz="2400" dirty="0"/>
              <a:t>TCP is a </a:t>
            </a:r>
            <a:r>
              <a:rPr lang="en-IN" sz="2400" b="1" dirty="0"/>
              <a:t>connection-oriented protocol</a:t>
            </a:r>
            <a:r>
              <a:rPr lang="en-IN" sz="2400" dirty="0"/>
              <a:t>.</a:t>
            </a:r>
            <a:br>
              <a:rPr lang="en-IN" sz="2400" dirty="0"/>
            </a:br>
            <a:r>
              <a:rPr lang="en-IN" sz="2400" dirty="0"/>
              <a:t>Before two devices (client and server) can communicate, they must </a:t>
            </a:r>
            <a:r>
              <a:rPr lang="en-IN" sz="2400" b="1" dirty="0"/>
              <a:t>establish a reliable connection</a:t>
            </a:r>
            <a:r>
              <a:rPr lang="en-IN" sz="2400" dirty="0"/>
              <a:t>.</a:t>
            </a:r>
          </a:p>
          <a:p>
            <a:pPr lvl="0"/>
            <a:r>
              <a:rPr lang="en-IN" sz="2400" dirty="0"/>
              <a:t>This is done using the </a:t>
            </a:r>
            <a:r>
              <a:rPr lang="en-IN" sz="2400" b="1" dirty="0"/>
              <a:t>3-Way Handshake</a:t>
            </a:r>
            <a:r>
              <a:rPr lang="en-IN" sz="2400" dirty="0"/>
              <a:t> process.</a:t>
            </a:r>
          </a:p>
          <a:p>
            <a:pPr fontAlgn="base"/>
            <a:r>
              <a:rPr lang="en-US" sz="2400" dirty="0"/>
              <a:t>The first computer connects to the second computer by sending a SYN packet to a specified port number.</a:t>
            </a:r>
          </a:p>
          <a:p>
            <a:pPr fontAlgn="base"/>
            <a:r>
              <a:rPr lang="en-US" sz="2400" dirty="0"/>
              <a:t>If the second computer is listening, it will respond with a SYN/ACK.</a:t>
            </a:r>
          </a:p>
          <a:p>
            <a:pPr fontAlgn="base"/>
            <a:r>
              <a:rPr lang="en-US" sz="2400" dirty="0"/>
              <a:t>When the first computer receives the SYN/ACK, it replies with an ACK packet.</a:t>
            </a:r>
          </a:p>
          <a:p>
            <a:pPr fontAlgn="base"/>
            <a:r>
              <a:rPr lang="en-US" sz="2400" dirty="0"/>
              <a:t>After this, the two devices can communicate normally</a:t>
            </a:r>
            <a:r>
              <a:rPr lang="en-US" dirty="0"/>
              <a:t>.</a:t>
            </a:r>
          </a:p>
          <a:p>
            <a:pPr marL="0" lvl="0" indent="0">
              <a:buNone/>
            </a:pPr>
            <a:endParaRPr lang="en-IN" dirty="0"/>
          </a:p>
        </p:txBody>
      </p:sp>
      <p:pic>
        <p:nvPicPr>
          <p:cNvPr id="2057" name="Picture 9" descr="Lightbox">
            <a:extLst>
              <a:ext uri="{FF2B5EF4-FFF2-40B4-BE49-F238E27FC236}">
                <a16:creationId xmlns:a16="http://schemas.microsoft.com/office/drawing/2014/main" id="{6A2C4216-70AC-02DE-8385-70AB577B1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6027861"/>
            <a:ext cx="678180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96933"/>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11837</TotalTime>
  <Words>7967</Words>
  <Application>Microsoft Office PowerPoint</Application>
  <PresentationFormat>Custom</PresentationFormat>
  <Paragraphs>479</Paragraphs>
  <Slides>77</Slides>
  <Notes>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77</vt:i4>
      </vt:variant>
    </vt:vector>
  </HeadingPairs>
  <TitlesOfParts>
    <vt:vector size="93" baseType="lpstr">
      <vt:lpstr>Aptos Narrow</vt:lpstr>
      <vt:lpstr>Arial</vt:lpstr>
      <vt:lpstr>Book Antiqua</vt:lpstr>
      <vt:lpstr>Calibri</vt:lpstr>
      <vt:lpstr>Inter-Regular</vt:lpstr>
      <vt:lpstr>Nobel-Book</vt:lpstr>
      <vt:lpstr>Nunito</vt:lpstr>
      <vt:lpstr>Roboto Medium</vt:lpstr>
      <vt:lpstr>Roboto Slab</vt:lpstr>
      <vt:lpstr>Times</vt:lpstr>
      <vt:lpstr>verdana</vt:lpstr>
      <vt:lpstr>Template with Water Mark</vt:lpstr>
      <vt:lpstr>Agenda Slides</vt:lpstr>
      <vt:lpstr>Slide Divider</vt:lpstr>
      <vt:lpstr>Copy Slides</vt:lpstr>
      <vt:lpstr>Thank You</vt:lpstr>
      <vt:lpstr>PowerPoint Presentation</vt:lpstr>
      <vt:lpstr>UNIT IV</vt:lpstr>
      <vt:lpstr>Introduction to Transport Layer</vt:lpstr>
      <vt:lpstr>Transport Layer Services</vt:lpstr>
      <vt:lpstr>Transport Layer Services</vt:lpstr>
      <vt:lpstr>PowerPoint Presentation</vt:lpstr>
      <vt:lpstr>Services Offered by Transport Layer </vt:lpstr>
      <vt:lpstr>Services Offered by Transport Layer </vt:lpstr>
      <vt:lpstr>Services Offered by Transport Layer </vt:lpstr>
      <vt:lpstr>Services Offered by Transport Layer </vt:lpstr>
      <vt:lpstr> What are the elements of Transport Protocol?  </vt:lpstr>
      <vt:lpstr> What are the elements of Transport Protocol?  </vt:lpstr>
      <vt:lpstr> What are the elements of Transport Protocol?  </vt:lpstr>
      <vt:lpstr> What are the elements of Transport Protocol?  </vt:lpstr>
      <vt:lpstr> Transport Layer Protocols </vt:lpstr>
      <vt:lpstr> Transport Layer Protocols </vt:lpstr>
      <vt:lpstr> Transport Layer Protocols-UDP  </vt:lpstr>
      <vt:lpstr> Transport Layer Protocols-UDP  </vt:lpstr>
      <vt:lpstr> UDP Segment   </vt:lpstr>
      <vt:lpstr>  UDP Segment   </vt:lpstr>
      <vt:lpstr>PowerPoint Presentation</vt:lpstr>
      <vt:lpstr>PowerPoint Presentation</vt:lpstr>
      <vt:lpstr>Transport Layer Protocols-TCP</vt:lpstr>
      <vt:lpstr>PowerPoint Presentation</vt:lpstr>
      <vt:lpstr>Transport Layer Protocols-TCP</vt:lpstr>
      <vt:lpstr>Transport Layer Protocols-TCP</vt:lpstr>
      <vt:lpstr>Transport Layer Protocols-TCP</vt:lpstr>
      <vt:lpstr>Transport Layer Protocols-TCP</vt:lpstr>
      <vt:lpstr>Transport Layer Protocols-TCP</vt:lpstr>
      <vt:lpstr>Transport Service primitives</vt:lpstr>
      <vt:lpstr>Differences between TCP and UDP</vt:lpstr>
      <vt:lpstr>Differences between TCP and UDP</vt:lpstr>
      <vt:lpstr>Pictorial way to say tcp &amp; udp </vt:lpstr>
      <vt:lpstr>Domain Name System (DNS)</vt:lpstr>
      <vt:lpstr>Domain Name System (DNS)</vt:lpstr>
      <vt:lpstr>Domain Name System (DNS)</vt:lpstr>
      <vt:lpstr>Domain Name System (DNS)</vt:lpstr>
      <vt:lpstr>Domain Name System (DNS)</vt:lpstr>
      <vt:lpstr>Domain Name System (DNS)</vt:lpstr>
      <vt:lpstr>Electronic Mail</vt:lpstr>
      <vt:lpstr>Electronic Mail</vt:lpstr>
      <vt:lpstr>Electronic Mail</vt:lpstr>
      <vt:lpstr>Electronic Mail</vt:lpstr>
      <vt:lpstr>Electronic Mail</vt:lpstr>
      <vt:lpstr>Electronic Mail</vt:lpstr>
      <vt:lpstr>Electronic Mail</vt:lpstr>
      <vt:lpstr>Electronic Mail</vt:lpstr>
      <vt:lpstr>Simple Mail Transfer Protocol (SMTP)</vt:lpstr>
      <vt:lpstr>Simple Mail Transfer Protocol (SMTP)</vt:lpstr>
      <vt:lpstr>Simple Mail Transfer Protocol (SMTP)</vt:lpstr>
      <vt:lpstr>Simple Mail Transfer Protocol (SMTP)</vt:lpstr>
      <vt:lpstr>Simple Mail Transfer Protocol (SMTP)</vt:lpstr>
      <vt:lpstr>Simple Mail Transfer Protocol (SMTP)</vt:lpstr>
      <vt:lpstr>Simple Mail Transfer Protocol (SMTP)</vt:lpstr>
      <vt:lpstr>World Wide Web (WWW)</vt:lpstr>
      <vt:lpstr>World Wide Web (WWW)</vt:lpstr>
      <vt:lpstr>World Wide Web (WWW)</vt:lpstr>
      <vt:lpstr>World Wide Web (WWW)</vt:lpstr>
      <vt:lpstr>World Wide Web (WWW) Vs Internet</vt:lpstr>
      <vt:lpstr>Difference Between Static and Dynamic Web Pages</vt:lpstr>
      <vt:lpstr>Difference Between Static and Dynamic Web Pages</vt:lpstr>
      <vt:lpstr>Simple Network Management Protocol(snmp)</vt:lpstr>
      <vt:lpstr>Simple Network Management Protocol(snmp)</vt:lpstr>
      <vt:lpstr>Simple Network Management Protocol(snmp)</vt:lpstr>
      <vt:lpstr>Simple Network Management Protocol(snmp)</vt:lpstr>
      <vt:lpstr>Simple Network Management Protocol(snmp)</vt:lpstr>
      <vt:lpstr>Simple Network Management Protocol(snmp)</vt:lpstr>
      <vt:lpstr>File Transfer Protocol (FTP)</vt:lpstr>
      <vt:lpstr>File Transfer Protocol (FTP)</vt:lpstr>
      <vt:lpstr>File Transfer Protocol (FTP)</vt:lpstr>
      <vt:lpstr>File Transfer Protocol (FTP)</vt:lpstr>
      <vt:lpstr>HTTP (Hypertext Transfer Protocol)</vt:lpstr>
      <vt:lpstr>HTTP (Hypertext Transfer Protocol)</vt:lpstr>
      <vt:lpstr>HTTP (Hypertext Transfer Protocol)</vt:lpstr>
      <vt:lpstr>HTTP (Hypertext Transfer Protocol)</vt:lpstr>
      <vt:lpstr>HTTP (Hypertext Transfer Protocol)</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Nagaraj C</cp:lastModifiedBy>
  <cp:revision>2414</cp:revision>
  <dcterms:created xsi:type="dcterms:W3CDTF">2020-06-11T05:44:30Z</dcterms:created>
  <dcterms:modified xsi:type="dcterms:W3CDTF">2025-09-10T16:27:46Z</dcterms:modified>
</cp:coreProperties>
</file>